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66"/>
  </p:notesMasterIdLst>
  <p:handoutMasterIdLst>
    <p:handoutMasterId r:id="rId67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9" r:id="rId63"/>
    <p:sldId id="318" r:id="rId64"/>
    <p:sldId id="317" r:id="rId6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D1732"/>
    <a:srgbClr val="94C893"/>
    <a:srgbClr val="000000"/>
    <a:srgbClr val="8E1731"/>
    <a:srgbClr val="D8EB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652"/>
    <p:restoredTop sz="62623" autoAdjust="0"/>
  </p:normalViewPr>
  <p:slideViewPr>
    <p:cSldViewPr snapToGrid="0" snapToObjects="1">
      <p:cViewPr varScale="1">
        <p:scale>
          <a:sx n="66" d="100"/>
          <a:sy n="66" d="100"/>
        </p:scale>
        <p:origin x="1464" y="1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2006"/>
    </p:cViewPr>
  </p:sorterViewPr>
  <p:notesViewPr>
    <p:cSldViewPr snapToGrid="0" snapToObjects="1">
      <p:cViewPr varScale="1">
        <p:scale>
          <a:sx n="59" d="100"/>
          <a:sy n="59" d="100"/>
        </p:scale>
        <p:origin x="3006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344578-60AC-4A6D-B1BD-502448FCBD98}" type="datetimeFigureOut">
              <a:rPr lang="en-US" smtClean="0"/>
              <a:t>10/5/2020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197879-9983-4A50-8BBB-AACA6A0BA8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35613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DAE503-7676-4EC6-B874-36E81FA60754}" type="datetimeFigureOut">
              <a:rPr lang="en-US" smtClean="0"/>
              <a:t>10/5/2020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84E564-949A-48B8-AA9F-46F0C0AE8F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4330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Excel or other spreadsheet plots </a:t>
            </a:r>
          </a:p>
          <a:p>
            <a:pPr lvl="1"/>
            <a:r>
              <a:rPr lang="en-US" dirty="0" smtClean="0"/>
              <a:t>PROs: point and click --&gt; user/beginner friendly, many type &amp; design options, little initial investment</a:t>
            </a:r>
          </a:p>
          <a:p>
            <a:pPr lvl="1"/>
            <a:r>
              <a:rPr lang="en-US" dirty="0" smtClean="0"/>
              <a:t>CONs: reproducibility is challenging (or changing) making similar plots takes many point &amp; click, statistical analysis limited</a:t>
            </a:r>
          </a:p>
          <a:p>
            <a:r>
              <a:rPr lang="en-US" dirty="0" smtClean="0"/>
              <a:t>Programming language; e.g. Python, R, MATLAB </a:t>
            </a:r>
          </a:p>
          <a:p>
            <a:pPr lvl="1"/>
            <a:r>
              <a:rPr lang="en-US" dirty="0" smtClean="0"/>
              <a:t>PROs: scripts reproducible, wide range of statistical analysis available for plots, can manipulate/control almost any aspect of a plot</a:t>
            </a:r>
          </a:p>
          <a:p>
            <a:pPr lvl="1"/>
            <a:r>
              <a:rPr lang="en-US" dirty="0" smtClean="0"/>
              <a:t>CONs: large time-investment to get started if you don't know the language</a:t>
            </a:r>
          </a:p>
          <a:p>
            <a:r>
              <a:rPr lang="en-US" dirty="0" smtClean="0"/>
              <a:t>Tableau </a:t>
            </a:r>
          </a:p>
          <a:p>
            <a:pPr lvl="1"/>
            <a:r>
              <a:rPr lang="en-US" dirty="0" smtClean="0"/>
              <a:t>PROs: so much pretty, free version</a:t>
            </a:r>
          </a:p>
          <a:p>
            <a:pPr lvl="1"/>
            <a:r>
              <a:rPr lang="en-US" dirty="0" smtClean="0"/>
              <a:t>CONs: pay version needed for privacy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84E564-949A-48B8-AA9F-46F0C0AE8F09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4055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For those who didn’t bring a device,</a:t>
            </a:r>
            <a:r>
              <a:rPr lang="en-US" baseline="0" dirty="0" smtClean="0"/>
              <a:t> offer to email them via </a:t>
            </a:r>
            <a:r>
              <a:rPr lang="en-US" baseline="0" dirty="0" err="1" smtClean="0"/>
              <a:t>EventBrite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86B546-8556-4315-96DD-942723B58990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1536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3D8DCE4-D4F7-854A-B801-F15592AD8B78}"/>
              </a:ext>
            </a:extLst>
          </p:cNvPr>
          <p:cNvSpPr/>
          <p:nvPr userDrawn="1"/>
        </p:nvSpPr>
        <p:spPr>
          <a:xfrm>
            <a:off x="1" y="0"/>
            <a:ext cx="12192000" cy="4824408"/>
          </a:xfrm>
          <a:prstGeom prst="rect">
            <a:avLst/>
          </a:prstGeom>
          <a:solidFill>
            <a:srgbClr val="8E17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86D5C46-8606-6741-A626-70DBEDBBFC3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36873" y="-674190"/>
            <a:ext cx="12189942" cy="6858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C28C47BE-2160-CF40-A89F-A2AB215A4F2F}"/>
              </a:ext>
            </a:extLst>
          </p:cNvPr>
          <p:cNvSpPr/>
          <p:nvPr userDrawn="1"/>
        </p:nvSpPr>
        <p:spPr>
          <a:xfrm>
            <a:off x="0" y="4865287"/>
            <a:ext cx="12192000" cy="102497"/>
          </a:xfrm>
          <a:prstGeom prst="rect">
            <a:avLst/>
          </a:prstGeom>
          <a:solidFill>
            <a:srgbClr val="8E17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67EA93-6938-7F41-8A81-60D79FEE30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40333" y="5102485"/>
            <a:ext cx="1235529" cy="618798"/>
          </a:xfrm>
          <a:prstGeom prst="rect">
            <a:avLst/>
          </a:prstGeom>
        </p:spPr>
        <p:txBody>
          <a:bodyPr/>
          <a:lstStyle>
            <a:lvl1pPr>
              <a:defRPr sz="3600" b="1">
                <a:solidFill>
                  <a:srgbClr val="8E1731"/>
                </a:solidFill>
              </a:defRPr>
            </a:lvl1pPr>
          </a:lstStyle>
          <a:p>
            <a:r>
              <a:rPr lang="en-US" dirty="0"/>
              <a:t>Title</a:t>
            </a:r>
            <a:br>
              <a:rPr lang="en-US" dirty="0"/>
            </a:br>
            <a:endParaRPr lang="en-US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9CE888A2-E09A-084A-8D26-A0930C0815E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24074" y="5666797"/>
            <a:ext cx="2868045" cy="571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</a:lstStyle>
          <a:p>
            <a:pPr lvl="0"/>
            <a:r>
              <a:rPr lang="en-US" dirty="0"/>
              <a:t>Sub Head Title</a:t>
            </a:r>
          </a:p>
        </p:txBody>
      </p:sp>
    </p:spTree>
    <p:extLst>
      <p:ext uri="{BB962C8B-B14F-4D97-AF65-F5344CB8AC3E}">
        <p14:creationId xmlns:p14="http://schemas.microsoft.com/office/powerpoint/2010/main" val="26911008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Vertical Text Placeholder 2">
            <a:extLst>
              <a:ext uri="{FF2B5EF4-FFF2-40B4-BE49-F238E27FC236}">
                <a16:creationId xmlns:a16="http://schemas.microsoft.com/office/drawing/2014/main" id="{A1E63992-3678-4440-AC42-4DA11D3FBD47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609600" y="1600201"/>
            <a:ext cx="10972800" cy="4159800"/>
          </a:xfrm>
          <a:prstGeom prst="rect">
            <a:avLst/>
          </a:prstGeom>
        </p:spPr>
        <p:txBody>
          <a:bodyPr vert="eaVert">
            <a:normAutofit/>
          </a:bodyPr>
          <a:lstStyle>
            <a:lvl1pPr marL="228600" indent="-228600">
              <a:buClr>
                <a:srgbClr val="8E1731"/>
              </a:buClr>
              <a:buFont typeface="Wingdings" pitchFamily="2" charset="2"/>
              <a:buChar char="§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SzPct val="60000"/>
              <a:buFont typeface="Courier New" panose="02070309020205020404" pitchFamily="49" charset="0"/>
              <a:buChar char="o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SzPct val="60000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SzPct val="35000"/>
              <a:buFont typeface="Courier New" panose="02070309020205020404" pitchFamily="49" charset="0"/>
              <a:buChar char="o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itle 32">
            <a:extLst>
              <a:ext uri="{FF2B5EF4-FFF2-40B4-BE49-F238E27FC236}">
                <a16:creationId xmlns:a16="http://schemas.microsoft.com/office/drawing/2014/main" id="{99EAABD5-A2BE-4C45-ADAD-C05B74CA4F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8708" y="675829"/>
            <a:ext cx="7326913" cy="500289"/>
          </a:xfrm>
          <a:prstGeom prst="rect">
            <a:avLst/>
          </a:prstGeom>
        </p:spPr>
        <p:txBody>
          <a:bodyPr/>
          <a:lstStyle>
            <a:lvl1pPr algn="l">
              <a:defRPr sz="3600"/>
            </a:lvl1pPr>
          </a:lstStyle>
          <a:p>
            <a:pPr algn="l"/>
            <a:r>
              <a:rPr lang="en-US" sz="4400" b="1" dirty="0">
                <a:solidFill>
                  <a:srgbClr val="8E17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Slide Title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FAAB0CA-5B98-4C42-98D9-2D3A354B3B9D}"/>
              </a:ext>
            </a:extLst>
          </p:cNvPr>
          <p:cNvGrpSpPr/>
          <p:nvPr userDrawn="1"/>
        </p:nvGrpSpPr>
        <p:grpSpPr>
          <a:xfrm>
            <a:off x="11235229" y="643095"/>
            <a:ext cx="956771" cy="570834"/>
            <a:chOff x="11235229" y="643095"/>
            <a:chExt cx="956771" cy="570834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B7914A7B-A442-5043-BB9D-3CD963C42E3F}"/>
                </a:ext>
              </a:extLst>
            </p:cNvPr>
            <p:cNvGrpSpPr/>
            <p:nvPr userDrawn="1"/>
          </p:nvGrpSpPr>
          <p:grpSpPr>
            <a:xfrm rot="10800000">
              <a:off x="11235229" y="643095"/>
              <a:ext cx="956771" cy="570834"/>
              <a:chOff x="7996162" y="1212507"/>
              <a:chExt cx="956771" cy="570834"/>
            </a:xfrm>
          </p:grpSpPr>
          <p:sp>
            <p:nvSpPr>
              <p:cNvPr id="16" name="Round Diagonal Corner Rectangle 15">
                <a:extLst>
                  <a:ext uri="{FF2B5EF4-FFF2-40B4-BE49-F238E27FC236}">
                    <a16:creationId xmlns:a16="http://schemas.microsoft.com/office/drawing/2014/main" id="{BA6BC723-8099-ED43-B0F0-E4FC981BD51C}"/>
                  </a:ext>
                </a:extLst>
              </p:cNvPr>
              <p:cNvSpPr/>
              <p:nvPr/>
            </p:nvSpPr>
            <p:spPr>
              <a:xfrm>
                <a:off x="8229604" y="1217582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" name="Round Diagonal Corner Rectangle 16">
                <a:extLst>
                  <a:ext uri="{FF2B5EF4-FFF2-40B4-BE49-F238E27FC236}">
                    <a16:creationId xmlns:a16="http://schemas.microsoft.com/office/drawing/2014/main" id="{2EC75C5A-889A-F444-B654-D78203924767}"/>
                  </a:ext>
                </a:extLst>
              </p:cNvPr>
              <p:cNvSpPr/>
              <p:nvPr/>
            </p:nvSpPr>
            <p:spPr>
              <a:xfrm>
                <a:off x="8112883" y="1217582"/>
                <a:ext cx="723329" cy="565759"/>
              </a:xfrm>
              <a:prstGeom prst="round2Diag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ound Diagonal Corner Rectangle 17">
                <a:extLst>
                  <a:ext uri="{FF2B5EF4-FFF2-40B4-BE49-F238E27FC236}">
                    <a16:creationId xmlns:a16="http://schemas.microsoft.com/office/drawing/2014/main" id="{4FA9DE38-4414-DE47-B178-AFBA0370262E}"/>
                  </a:ext>
                </a:extLst>
              </p:cNvPr>
              <p:cNvSpPr/>
              <p:nvPr/>
            </p:nvSpPr>
            <p:spPr>
              <a:xfrm>
                <a:off x="7996162" y="1212507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62D7010-42CD-0046-98BE-A98FAE62D111}"/>
                </a:ext>
              </a:extLst>
            </p:cNvPr>
            <p:cNvSpPr/>
            <p:nvPr userDrawn="1"/>
          </p:nvSpPr>
          <p:spPr>
            <a:xfrm>
              <a:off x="11705597" y="651345"/>
              <a:ext cx="486403" cy="560684"/>
            </a:xfrm>
            <a:prstGeom prst="rect">
              <a:avLst/>
            </a:prstGeom>
            <a:solidFill>
              <a:srgbClr val="8D17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052FBCA-23ED-0D49-9E03-E3C66D176FDC}"/>
              </a:ext>
            </a:extLst>
          </p:cNvPr>
          <p:cNvGrpSpPr/>
          <p:nvPr userDrawn="1"/>
        </p:nvGrpSpPr>
        <p:grpSpPr>
          <a:xfrm>
            <a:off x="0" y="643095"/>
            <a:ext cx="956771" cy="570834"/>
            <a:chOff x="11235229" y="643095"/>
            <a:chExt cx="956771" cy="570834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F847BDCB-8841-4E47-9085-58397A220DC0}"/>
                </a:ext>
              </a:extLst>
            </p:cNvPr>
            <p:cNvGrpSpPr/>
            <p:nvPr userDrawn="1"/>
          </p:nvGrpSpPr>
          <p:grpSpPr>
            <a:xfrm rot="10800000">
              <a:off x="11235229" y="643095"/>
              <a:ext cx="956771" cy="570834"/>
              <a:chOff x="7996162" y="1212507"/>
              <a:chExt cx="956771" cy="570834"/>
            </a:xfrm>
          </p:grpSpPr>
          <p:sp>
            <p:nvSpPr>
              <p:cNvPr id="22" name="Round Diagonal Corner Rectangle 21">
                <a:extLst>
                  <a:ext uri="{FF2B5EF4-FFF2-40B4-BE49-F238E27FC236}">
                    <a16:creationId xmlns:a16="http://schemas.microsoft.com/office/drawing/2014/main" id="{29CAAB8B-26C9-C943-A950-BA9E40F83300}"/>
                  </a:ext>
                </a:extLst>
              </p:cNvPr>
              <p:cNvSpPr/>
              <p:nvPr/>
            </p:nvSpPr>
            <p:spPr>
              <a:xfrm>
                <a:off x="8229604" y="1217582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" name="Round Diagonal Corner Rectangle 22">
                <a:extLst>
                  <a:ext uri="{FF2B5EF4-FFF2-40B4-BE49-F238E27FC236}">
                    <a16:creationId xmlns:a16="http://schemas.microsoft.com/office/drawing/2014/main" id="{0A3250A1-1D86-2F46-92D6-881AE7D93D9E}"/>
                  </a:ext>
                </a:extLst>
              </p:cNvPr>
              <p:cNvSpPr/>
              <p:nvPr/>
            </p:nvSpPr>
            <p:spPr>
              <a:xfrm>
                <a:off x="8112883" y="1217582"/>
                <a:ext cx="723329" cy="565759"/>
              </a:xfrm>
              <a:prstGeom prst="round2Diag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ound Diagonal Corner Rectangle 23">
                <a:extLst>
                  <a:ext uri="{FF2B5EF4-FFF2-40B4-BE49-F238E27FC236}">
                    <a16:creationId xmlns:a16="http://schemas.microsoft.com/office/drawing/2014/main" id="{1D819073-1129-0C46-8830-CAC821999C0D}"/>
                  </a:ext>
                </a:extLst>
              </p:cNvPr>
              <p:cNvSpPr/>
              <p:nvPr/>
            </p:nvSpPr>
            <p:spPr>
              <a:xfrm>
                <a:off x="7996162" y="1212507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6D7932E-CA18-CA46-8A0A-DD42D6C2C29C}"/>
                </a:ext>
              </a:extLst>
            </p:cNvPr>
            <p:cNvSpPr/>
            <p:nvPr userDrawn="1"/>
          </p:nvSpPr>
          <p:spPr>
            <a:xfrm>
              <a:off x="11705597" y="651345"/>
              <a:ext cx="486403" cy="560684"/>
            </a:xfrm>
            <a:prstGeom prst="rect">
              <a:avLst/>
            </a:prstGeom>
            <a:solidFill>
              <a:srgbClr val="8D17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192504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Vertical Title 1">
            <a:extLst>
              <a:ext uri="{FF2B5EF4-FFF2-40B4-BE49-F238E27FC236}">
                <a16:creationId xmlns:a16="http://schemas.microsoft.com/office/drawing/2014/main" id="{4945D1F3-6DA7-944D-8F98-EBE1BD9F8916}"/>
              </a:ext>
            </a:extLst>
          </p:cNvPr>
          <p:cNvSpPr>
            <a:spLocks noGrp="1"/>
          </p:cNvSpPr>
          <p:nvPr>
            <p:ph type="title" orient="vert" hasCustomPrompt="1"/>
          </p:nvPr>
        </p:nvSpPr>
        <p:spPr>
          <a:xfrm>
            <a:off x="8839200" y="274649"/>
            <a:ext cx="2743200" cy="5470963"/>
          </a:xfrm>
          <a:prstGeom prst="rect">
            <a:avLst/>
          </a:prstGeom>
        </p:spPr>
        <p:txBody>
          <a:bodyPr vert="eaVert" anchor="ctr"/>
          <a:lstStyle>
            <a:lvl1pPr algn="ctr">
              <a:defRPr sz="3600" b="1">
                <a:solidFill>
                  <a:srgbClr val="8E173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Master title style</a:t>
            </a:r>
          </a:p>
        </p:txBody>
      </p:sp>
      <p:sp>
        <p:nvSpPr>
          <p:cNvPr id="16" name="Vertical Text Placeholder 2">
            <a:extLst>
              <a:ext uri="{FF2B5EF4-FFF2-40B4-BE49-F238E27FC236}">
                <a16:creationId xmlns:a16="http://schemas.microsoft.com/office/drawing/2014/main" id="{60726F8C-00A6-2849-B537-77354CFD139E}"/>
              </a:ext>
            </a:extLst>
          </p:cNvPr>
          <p:cNvSpPr>
            <a:spLocks noGrp="1"/>
          </p:cNvSpPr>
          <p:nvPr>
            <p:ph type="body" orient="vert" idx="10" hasCustomPrompt="1"/>
          </p:nvPr>
        </p:nvSpPr>
        <p:spPr>
          <a:xfrm>
            <a:off x="488272" y="274639"/>
            <a:ext cx="8147728" cy="5479840"/>
          </a:xfrm>
          <a:prstGeom prst="rect">
            <a:avLst/>
          </a:prstGeom>
        </p:spPr>
        <p:txBody>
          <a:bodyPr vert="eaVert">
            <a:normAutofit/>
          </a:bodyPr>
          <a:lstStyle>
            <a:lvl1pPr marL="228600" indent="-228600">
              <a:buClr>
                <a:srgbClr val="8E1731"/>
              </a:buClr>
              <a:buFont typeface="Wingdings" pitchFamily="2" charset="2"/>
              <a:buChar char="§"/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SzPct val="60000"/>
              <a:buFont typeface="Courier New" panose="02070309020205020404" pitchFamily="49" charset="0"/>
              <a:buChar char="o"/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SzPct val="60000"/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SzPct val="35000"/>
              <a:buFont typeface="Courier New" panose="02070309020205020404" pitchFamily="49" charset="0"/>
              <a:buChar char="o"/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68074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4220B2-C771-AE4F-8FE7-EB11078544B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9013"/>
          <a:stretch/>
        </p:blipFill>
        <p:spPr>
          <a:xfrm>
            <a:off x="0" y="-1"/>
            <a:ext cx="12192000" cy="5997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6421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BC8F5E46-07F9-DB42-81C2-3FECCFDD73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123702"/>
          </a:xfrm>
          <a:prstGeom prst="rect">
            <a:avLst/>
          </a:prstGeom>
        </p:spPr>
        <p:txBody>
          <a:bodyPr>
            <a:normAutofit/>
          </a:bodyPr>
          <a:lstStyle>
            <a:lvl1pPr marL="257162" indent="-257162">
              <a:buClr>
                <a:srgbClr val="8E1731"/>
              </a:buClr>
              <a:buFont typeface="Wingdings" panose="05000000000000000000" pitchFamily="2" charset="2"/>
              <a:buChar char="§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57185" indent="-214303">
              <a:buClrTx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57208" indent="-171442">
              <a:buClrTx/>
              <a:buFont typeface="Courier New" panose="02070309020205020404" pitchFamily="49" charset="0"/>
              <a:buChar char="o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200091" indent="-171442">
              <a:buClrTx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542973" indent="-171442">
              <a:buClrTx/>
              <a:buSzPct val="35000"/>
              <a:buFont typeface="Courier New" panose="02070309020205020404" pitchFamily="49" charset="0"/>
              <a:buChar char="o"/>
              <a:defRPr lang="en-US" sz="3200" dirty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itle 32">
            <a:extLst>
              <a:ext uri="{FF2B5EF4-FFF2-40B4-BE49-F238E27FC236}">
                <a16:creationId xmlns:a16="http://schemas.microsoft.com/office/drawing/2014/main" id="{C3003C1E-896F-1648-9F73-CBBDC3A58F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8708" y="675829"/>
            <a:ext cx="7326913" cy="500289"/>
          </a:xfrm>
          <a:prstGeom prst="rect">
            <a:avLst/>
          </a:prstGeom>
        </p:spPr>
        <p:txBody>
          <a:bodyPr/>
          <a:lstStyle>
            <a:lvl1pPr algn="l">
              <a:defRPr sz="3600"/>
            </a:lvl1pPr>
          </a:lstStyle>
          <a:p>
            <a:pPr algn="l"/>
            <a:r>
              <a:rPr lang="en-US" sz="4400" b="1" dirty="0">
                <a:solidFill>
                  <a:srgbClr val="8E17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Slide Title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08F3EB3-EF9B-A440-9832-A1BB2ADC4904}"/>
              </a:ext>
            </a:extLst>
          </p:cNvPr>
          <p:cNvGrpSpPr/>
          <p:nvPr userDrawn="1"/>
        </p:nvGrpSpPr>
        <p:grpSpPr>
          <a:xfrm>
            <a:off x="11235229" y="643095"/>
            <a:ext cx="956771" cy="570834"/>
            <a:chOff x="11235229" y="643095"/>
            <a:chExt cx="956771" cy="570834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FE161901-976D-5E4C-8EDD-A69224CE8BAC}"/>
                </a:ext>
              </a:extLst>
            </p:cNvPr>
            <p:cNvGrpSpPr/>
            <p:nvPr userDrawn="1"/>
          </p:nvGrpSpPr>
          <p:grpSpPr>
            <a:xfrm rot="10800000">
              <a:off x="11235229" y="643095"/>
              <a:ext cx="956771" cy="570834"/>
              <a:chOff x="7996162" y="1212507"/>
              <a:chExt cx="956771" cy="570834"/>
            </a:xfrm>
          </p:grpSpPr>
          <p:sp>
            <p:nvSpPr>
              <p:cNvPr id="13" name="Round Diagonal Corner Rectangle 12">
                <a:extLst>
                  <a:ext uri="{FF2B5EF4-FFF2-40B4-BE49-F238E27FC236}">
                    <a16:creationId xmlns:a16="http://schemas.microsoft.com/office/drawing/2014/main" id="{9DA2D972-B16A-7C49-A334-68657373855B}"/>
                  </a:ext>
                </a:extLst>
              </p:cNvPr>
              <p:cNvSpPr/>
              <p:nvPr/>
            </p:nvSpPr>
            <p:spPr>
              <a:xfrm>
                <a:off x="8229604" y="1217582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" name="Round Diagonal Corner Rectangle 13">
                <a:extLst>
                  <a:ext uri="{FF2B5EF4-FFF2-40B4-BE49-F238E27FC236}">
                    <a16:creationId xmlns:a16="http://schemas.microsoft.com/office/drawing/2014/main" id="{7D9F0ADE-2ADC-2E48-86F9-42C5D3BC2189}"/>
                  </a:ext>
                </a:extLst>
              </p:cNvPr>
              <p:cNvSpPr/>
              <p:nvPr/>
            </p:nvSpPr>
            <p:spPr>
              <a:xfrm>
                <a:off x="8112883" y="1217582"/>
                <a:ext cx="723329" cy="565759"/>
              </a:xfrm>
              <a:prstGeom prst="round2Diag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ound Diagonal Corner Rectangle 14">
                <a:extLst>
                  <a:ext uri="{FF2B5EF4-FFF2-40B4-BE49-F238E27FC236}">
                    <a16:creationId xmlns:a16="http://schemas.microsoft.com/office/drawing/2014/main" id="{4F2BBAC9-ABFA-EB41-91B3-1B1A520842A1}"/>
                  </a:ext>
                </a:extLst>
              </p:cNvPr>
              <p:cNvSpPr/>
              <p:nvPr/>
            </p:nvSpPr>
            <p:spPr>
              <a:xfrm>
                <a:off x="7996162" y="1212507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42EFAD7B-FD4C-3A47-A7A1-A848B53351D9}"/>
                </a:ext>
              </a:extLst>
            </p:cNvPr>
            <p:cNvSpPr/>
            <p:nvPr userDrawn="1"/>
          </p:nvSpPr>
          <p:spPr>
            <a:xfrm>
              <a:off x="11705597" y="651345"/>
              <a:ext cx="486403" cy="560684"/>
            </a:xfrm>
            <a:prstGeom prst="rect">
              <a:avLst/>
            </a:prstGeom>
            <a:solidFill>
              <a:srgbClr val="8D17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2EF07A1-4BD8-6244-B400-B5B1F5A8EF9E}"/>
              </a:ext>
            </a:extLst>
          </p:cNvPr>
          <p:cNvGrpSpPr/>
          <p:nvPr userDrawn="1"/>
        </p:nvGrpSpPr>
        <p:grpSpPr>
          <a:xfrm>
            <a:off x="0" y="643095"/>
            <a:ext cx="956771" cy="570834"/>
            <a:chOff x="11235229" y="643095"/>
            <a:chExt cx="956771" cy="570834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E4724DBB-0E25-8A46-800A-863F2CBCC4B5}"/>
                </a:ext>
              </a:extLst>
            </p:cNvPr>
            <p:cNvGrpSpPr/>
            <p:nvPr userDrawn="1"/>
          </p:nvGrpSpPr>
          <p:grpSpPr>
            <a:xfrm rot="10800000">
              <a:off x="11235229" y="643095"/>
              <a:ext cx="956771" cy="570834"/>
              <a:chOff x="7996162" y="1212507"/>
              <a:chExt cx="956771" cy="570834"/>
            </a:xfrm>
          </p:grpSpPr>
          <p:sp>
            <p:nvSpPr>
              <p:cNvPr id="21" name="Round Diagonal Corner Rectangle 20">
                <a:extLst>
                  <a:ext uri="{FF2B5EF4-FFF2-40B4-BE49-F238E27FC236}">
                    <a16:creationId xmlns:a16="http://schemas.microsoft.com/office/drawing/2014/main" id="{DBC9A81C-D9DC-734D-A2CC-C86D085044D9}"/>
                  </a:ext>
                </a:extLst>
              </p:cNvPr>
              <p:cNvSpPr/>
              <p:nvPr/>
            </p:nvSpPr>
            <p:spPr>
              <a:xfrm>
                <a:off x="8229604" y="1217582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Round Diagonal Corner Rectangle 21">
                <a:extLst>
                  <a:ext uri="{FF2B5EF4-FFF2-40B4-BE49-F238E27FC236}">
                    <a16:creationId xmlns:a16="http://schemas.microsoft.com/office/drawing/2014/main" id="{4FC26E3F-79CA-2948-A5E2-D0D339A1D5C8}"/>
                  </a:ext>
                </a:extLst>
              </p:cNvPr>
              <p:cNvSpPr/>
              <p:nvPr/>
            </p:nvSpPr>
            <p:spPr>
              <a:xfrm>
                <a:off x="8112883" y="1217582"/>
                <a:ext cx="723329" cy="565759"/>
              </a:xfrm>
              <a:prstGeom prst="round2Diag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ound Diagonal Corner Rectangle 22">
                <a:extLst>
                  <a:ext uri="{FF2B5EF4-FFF2-40B4-BE49-F238E27FC236}">
                    <a16:creationId xmlns:a16="http://schemas.microsoft.com/office/drawing/2014/main" id="{FE95BC62-B0BA-0644-9423-E377CE796AD6}"/>
                  </a:ext>
                </a:extLst>
              </p:cNvPr>
              <p:cNvSpPr/>
              <p:nvPr/>
            </p:nvSpPr>
            <p:spPr>
              <a:xfrm>
                <a:off x="7996162" y="1212507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0F62647-526E-844D-872A-10B47AD363C7}"/>
                </a:ext>
              </a:extLst>
            </p:cNvPr>
            <p:cNvSpPr/>
            <p:nvPr userDrawn="1"/>
          </p:nvSpPr>
          <p:spPr>
            <a:xfrm>
              <a:off x="11705597" y="651345"/>
              <a:ext cx="486403" cy="560684"/>
            </a:xfrm>
            <a:prstGeom prst="rect">
              <a:avLst/>
            </a:prstGeom>
            <a:solidFill>
              <a:srgbClr val="8D17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955661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B337E16B-11F9-6546-B5F6-70BABE1AB4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3084" y="4406911"/>
            <a:ext cx="10363200" cy="1362075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3600" b="1" cap="all">
                <a:solidFill>
                  <a:srgbClr val="8E173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Master title style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C46F90AA-DA2A-5C43-BA38-54DFC74F52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32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882" indent="0">
              <a:buNone/>
              <a:defRPr sz="1351">
                <a:solidFill>
                  <a:schemeClr val="tx1">
                    <a:tint val="75000"/>
                  </a:schemeClr>
                </a:solidFill>
              </a:defRPr>
            </a:lvl2pPr>
            <a:lvl3pPr marL="6857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649" indent="0">
              <a:buNone/>
              <a:defRPr sz="1051">
                <a:solidFill>
                  <a:schemeClr val="tx1">
                    <a:tint val="75000"/>
                  </a:schemeClr>
                </a:solidFill>
              </a:defRPr>
            </a:lvl4pPr>
            <a:lvl5pPr marL="1371532" indent="0">
              <a:buNone/>
              <a:defRPr sz="1051">
                <a:solidFill>
                  <a:schemeClr val="tx1">
                    <a:tint val="75000"/>
                  </a:schemeClr>
                </a:solidFill>
              </a:defRPr>
            </a:lvl5pPr>
            <a:lvl6pPr marL="1714414" indent="0">
              <a:buNone/>
              <a:defRPr sz="1051">
                <a:solidFill>
                  <a:schemeClr val="tx1">
                    <a:tint val="75000"/>
                  </a:schemeClr>
                </a:solidFill>
              </a:defRPr>
            </a:lvl6pPr>
            <a:lvl7pPr marL="2057298" indent="0">
              <a:buNone/>
              <a:defRPr sz="1051">
                <a:solidFill>
                  <a:schemeClr val="tx1">
                    <a:tint val="75000"/>
                  </a:schemeClr>
                </a:solidFill>
              </a:defRPr>
            </a:lvl7pPr>
            <a:lvl8pPr marL="2400180" indent="0">
              <a:buNone/>
              <a:defRPr sz="1051">
                <a:solidFill>
                  <a:schemeClr val="tx1">
                    <a:tint val="75000"/>
                  </a:schemeClr>
                </a:solidFill>
              </a:defRPr>
            </a:lvl8pPr>
            <a:lvl9pPr marL="2743062" indent="0">
              <a:buNone/>
              <a:defRPr sz="105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</a:t>
            </a:r>
          </a:p>
        </p:txBody>
      </p:sp>
    </p:spTree>
    <p:extLst>
      <p:ext uri="{BB962C8B-B14F-4D97-AF65-F5344CB8AC3E}">
        <p14:creationId xmlns:p14="http://schemas.microsoft.com/office/powerpoint/2010/main" val="39317531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7F43EEB6-89B0-834D-BF97-E4A9B625C9D2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664062" y="1600201"/>
            <a:ext cx="5384800" cy="4123702"/>
          </a:xfrm>
          <a:prstGeom prst="rect">
            <a:avLst/>
          </a:prstGeom>
        </p:spPr>
        <p:txBody>
          <a:bodyPr>
            <a:normAutofit/>
          </a:bodyPr>
          <a:lstStyle>
            <a:lvl1pPr marL="257162" indent="-257162">
              <a:buClr>
                <a:srgbClr val="8E1731"/>
              </a:buClr>
              <a:buFont typeface="Wingdings" panose="05000000000000000000" pitchFamily="2" charset="2"/>
              <a:buChar char="§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57185" indent="-214303">
              <a:buClrTx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57208" indent="-171442">
              <a:buClrTx/>
              <a:buSzPct val="60000"/>
              <a:buFont typeface="Courier New" panose="02070309020205020404" pitchFamily="49" charset="0"/>
              <a:buChar char="o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200091" indent="-171442">
              <a:buClrTx/>
              <a:buSzPct val="60000"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542973" indent="-171442">
              <a:buClrTx/>
              <a:buSzPct val="35000"/>
              <a:buFont typeface="Courier New" panose="02070309020205020404" pitchFamily="49" charset="0"/>
              <a:buChar char="o"/>
              <a:defRPr lang="en-US" sz="3200" dirty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453049F9-4598-FF4D-BA84-F66C4EB7B6F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248400" y="1600201"/>
            <a:ext cx="5334000" cy="4123702"/>
          </a:xfrm>
          <a:prstGeom prst="rect">
            <a:avLst/>
          </a:prstGeom>
        </p:spPr>
        <p:txBody>
          <a:bodyPr>
            <a:normAutofit/>
          </a:bodyPr>
          <a:lstStyle>
            <a:lvl1pPr marL="257162" indent="-257162">
              <a:buClr>
                <a:srgbClr val="8E1731"/>
              </a:buClr>
              <a:buFont typeface="Wingdings" panose="05000000000000000000" pitchFamily="2" charset="2"/>
              <a:buChar char="§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57185" indent="-214303">
              <a:buClrTx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57208" indent="-171442">
              <a:buClrTx/>
              <a:buSzPct val="60000"/>
              <a:buFont typeface="Courier New" panose="02070309020205020404" pitchFamily="49" charset="0"/>
              <a:buChar char="o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200091" indent="-171442">
              <a:buClrTx/>
              <a:buSzPct val="60000"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542973" indent="-171442">
              <a:buClrTx/>
              <a:buSzPct val="35000"/>
              <a:buFont typeface="Courier New" panose="02070309020205020404" pitchFamily="49" charset="0"/>
              <a:buChar char="o"/>
              <a:defRPr lang="en-US" sz="3200" dirty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3" name="Title 32">
            <a:extLst>
              <a:ext uri="{FF2B5EF4-FFF2-40B4-BE49-F238E27FC236}">
                <a16:creationId xmlns:a16="http://schemas.microsoft.com/office/drawing/2014/main" id="{60E634AB-BC03-6447-9FC7-2ED4A3CC47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8708" y="675829"/>
            <a:ext cx="7326913" cy="500289"/>
          </a:xfrm>
          <a:prstGeom prst="rect">
            <a:avLst/>
          </a:prstGeom>
        </p:spPr>
        <p:txBody>
          <a:bodyPr/>
          <a:lstStyle>
            <a:lvl1pPr algn="l">
              <a:defRPr sz="3600"/>
            </a:lvl1pPr>
          </a:lstStyle>
          <a:p>
            <a:pPr algn="l"/>
            <a:r>
              <a:rPr lang="en-US" sz="4400" b="1" dirty="0">
                <a:solidFill>
                  <a:srgbClr val="8E17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Slide Title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3B24D15-87C4-4746-A2B4-54C0E01F47EF}"/>
              </a:ext>
            </a:extLst>
          </p:cNvPr>
          <p:cNvGrpSpPr/>
          <p:nvPr userDrawn="1"/>
        </p:nvGrpSpPr>
        <p:grpSpPr>
          <a:xfrm>
            <a:off x="11235229" y="643095"/>
            <a:ext cx="956771" cy="570834"/>
            <a:chOff x="11235229" y="643095"/>
            <a:chExt cx="956771" cy="570834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48A57BC3-457D-6047-BA50-517265ADABE1}"/>
                </a:ext>
              </a:extLst>
            </p:cNvPr>
            <p:cNvGrpSpPr/>
            <p:nvPr userDrawn="1"/>
          </p:nvGrpSpPr>
          <p:grpSpPr>
            <a:xfrm rot="10800000">
              <a:off x="11235229" y="643095"/>
              <a:ext cx="956771" cy="570834"/>
              <a:chOff x="7996162" y="1212507"/>
              <a:chExt cx="956771" cy="570834"/>
            </a:xfrm>
          </p:grpSpPr>
          <p:sp>
            <p:nvSpPr>
              <p:cNvPr id="17" name="Round Diagonal Corner Rectangle 16">
                <a:extLst>
                  <a:ext uri="{FF2B5EF4-FFF2-40B4-BE49-F238E27FC236}">
                    <a16:creationId xmlns:a16="http://schemas.microsoft.com/office/drawing/2014/main" id="{B6053FB0-9E38-1547-8128-C747FA173625}"/>
                  </a:ext>
                </a:extLst>
              </p:cNvPr>
              <p:cNvSpPr/>
              <p:nvPr/>
            </p:nvSpPr>
            <p:spPr>
              <a:xfrm>
                <a:off x="8229604" y="1217582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" name="Round Diagonal Corner Rectangle 19">
                <a:extLst>
                  <a:ext uri="{FF2B5EF4-FFF2-40B4-BE49-F238E27FC236}">
                    <a16:creationId xmlns:a16="http://schemas.microsoft.com/office/drawing/2014/main" id="{E9AAD96A-8E3A-1948-9A4E-5DD957FEFD25}"/>
                  </a:ext>
                </a:extLst>
              </p:cNvPr>
              <p:cNvSpPr/>
              <p:nvPr/>
            </p:nvSpPr>
            <p:spPr>
              <a:xfrm>
                <a:off x="8112883" y="1217582"/>
                <a:ext cx="723329" cy="565759"/>
              </a:xfrm>
              <a:prstGeom prst="round2Diag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ound Diagonal Corner Rectangle 20">
                <a:extLst>
                  <a:ext uri="{FF2B5EF4-FFF2-40B4-BE49-F238E27FC236}">
                    <a16:creationId xmlns:a16="http://schemas.microsoft.com/office/drawing/2014/main" id="{5AF33F87-5ECD-F944-9EBF-85F6631ED657}"/>
                  </a:ext>
                </a:extLst>
              </p:cNvPr>
              <p:cNvSpPr/>
              <p:nvPr/>
            </p:nvSpPr>
            <p:spPr>
              <a:xfrm>
                <a:off x="7996162" y="1212507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356A71B-D49B-144E-9313-8AE3BBB5C292}"/>
                </a:ext>
              </a:extLst>
            </p:cNvPr>
            <p:cNvSpPr/>
            <p:nvPr userDrawn="1"/>
          </p:nvSpPr>
          <p:spPr>
            <a:xfrm>
              <a:off x="11705597" y="651345"/>
              <a:ext cx="486403" cy="560684"/>
            </a:xfrm>
            <a:prstGeom prst="rect">
              <a:avLst/>
            </a:prstGeom>
            <a:solidFill>
              <a:srgbClr val="8D17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F032AEF-8BBB-6D40-B2D4-EB9FFFF5B2EC}"/>
              </a:ext>
            </a:extLst>
          </p:cNvPr>
          <p:cNvGrpSpPr/>
          <p:nvPr userDrawn="1"/>
        </p:nvGrpSpPr>
        <p:grpSpPr>
          <a:xfrm>
            <a:off x="0" y="643095"/>
            <a:ext cx="956771" cy="570834"/>
            <a:chOff x="11235229" y="643095"/>
            <a:chExt cx="956771" cy="570834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D26CE490-125F-9048-813F-178BE8E179F3}"/>
                </a:ext>
              </a:extLst>
            </p:cNvPr>
            <p:cNvGrpSpPr/>
            <p:nvPr userDrawn="1"/>
          </p:nvGrpSpPr>
          <p:grpSpPr>
            <a:xfrm rot="10800000">
              <a:off x="11235229" y="643095"/>
              <a:ext cx="956771" cy="570834"/>
              <a:chOff x="7996162" y="1212507"/>
              <a:chExt cx="956771" cy="570834"/>
            </a:xfrm>
          </p:grpSpPr>
          <p:sp>
            <p:nvSpPr>
              <p:cNvPr id="25" name="Round Diagonal Corner Rectangle 24">
                <a:extLst>
                  <a:ext uri="{FF2B5EF4-FFF2-40B4-BE49-F238E27FC236}">
                    <a16:creationId xmlns:a16="http://schemas.microsoft.com/office/drawing/2014/main" id="{5ED419BB-9B74-7941-AC6A-ADF425BE35B4}"/>
                  </a:ext>
                </a:extLst>
              </p:cNvPr>
              <p:cNvSpPr/>
              <p:nvPr/>
            </p:nvSpPr>
            <p:spPr>
              <a:xfrm>
                <a:off x="8229604" y="1217582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6" name="Round Diagonal Corner Rectangle 25">
                <a:extLst>
                  <a:ext uri="{FF2B5EF4-FFF2-40B4-BE49-F238E27FC236}">
                    <a16:creationId xmlns:a16="http://schemas.microsoft.com/office/drawing/2014/main" id="{1454FFEE-4148-5E4D-8D6D-848E2081CF8A}"/>
                  </a:ext>
                </a:extLst>
              </p:cNvPr>
              <p:cNvSpPr/>
              <p:nvPr/>
            </p:nvSpPr>
            <p:spPr>
              <a:xfrm>
                <a:off x="8112883" y="1217582"/>
                <a:ext cx="723329" cy="565759"/>
              </a:xfrm>
              <a:prstGeom prst="round2Diag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ound Diagonal Corner Rectangle 26">
                <a:extLst>
                  <a:ext uri="{FF2B5EF4-FFF2-40B4-BE49-F238E27FC236}">
                    <a16:creationId xmlns:a16="http://schemas.microsoft.com/office/drawing/2014/main" id="{B18CE487-85A5-9040-BF6D-01DC3956A7ED}"/>
                  </a:ext>
                </a:extLst>
              </p:cNvPr>
              <p:cNvSpPr/>
              <p:nvPr/>
            </p:nvSpPr>
            <p:spPr>
              <a:xfrm>
                <a:off x="7996162" y="1212507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B30E96D9-FF2B-F846-A6EA-3CE4CBC40D1F}"/>
                </a:ext>
              </a:extLst>
            </p:cNvPr>
            <p:cNvSpPr/>
            <p:nvPr userDrawn="1"/>
          </p:nvSpPr>
          <p:spPr>
            <a:xfrm>
              <a:off x="11705597" y="651345"/>
              <a:ext cx="486403" cy="560684"/>
            </a:xfrm>
            <a:prstGeom prst="rect">
              <a:avLst/>
            </a:prstGeom>
            <a:solidFill>
              <a:srgbClr val="8D17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158754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652395DC-C0AE-DF49-85D2-A28C7C41EE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882" indent="0">
              <a:buNone/>
              <a:defRPr sz="1500" b="1"/>
            </a:lvl2pPr>
            <a:lvl3pPr marL="685766" indent="0">
              <a:buNone/>
              <a:defRPr sz="1351" b="1"/>
            </a:lvl3pPr>
            <a:lvl4pPr marL="1028649" indent="0">
              <a:buNone/>
              <a:defRPr sz="1200" b="1"/>
            </a:lvl4pPr>
            <a:lvl5pPr marL="1371532" indent="0">
              <a:buNone/>
              <a:defRPr sz="1200" b="1"/>
            </a:lvl5pPr>
            <a:lvl6pPr marL="1714414" indent="0">
              <a:buNone/>
              <a:defRPr sz="1200" b="1"/>
            </a:lvl6pPr>
            <a:lvl7pPr marL="2057298" indent="0">
              <a:buNone/>
              <a:defRPr sz="1200" b="1"/>
            </a:lvl7pPr>
            <a:lvl8pPr marL="2400180" indent="0">
              <a:buNone/>
              <a:defRPr sz="1200" b="1"/>
            </a:lvl8pPr>
            <a:lvl9pPr marL="2743062" indent="0">
              <a:buNone/>
              <a:defRPr sz="12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B94BF3C8-8610-584B-AAA9-8893AB7D03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93374" y="1535113"/>
            <a:ext cx="5389033" cy="6397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882" indent="0">
              <a:buNone/>
              <a:defRPr sz="1500" b="1"/>
            </a:lvl2pPr>
            <a:lvl3pPr marL="685766" indent="0">
              <a:buNone/>
              <a:defRPr sz="1351" b="1"/>
            </a:lvl3pPr>
            <a:lvl4pPr marL="1028649" indent="0">
              <a:buNone/>
              <a:defRPr sz="1200" b="1"/>
            </a:lvl4pPr>
            <a:lvl5pPr marL="1371532" indent="0">
              <a:buNone/>
              <a:defRPr sz="1200" b="1"/>
            </a:lvl5pPr>
            <a:lvl6pPr marL="1714414" indent="0">
              <a:buNone/>
              <a:defRPr sz="1200" b="1"/>
            </a:lvl6pPr>
            <a:lvl7pPr marL="2057298" indent="0">
              <a:buNone/>
              <a:defRPr sz="1200" b="1"/>
            </a:lvl7pPr>
            <a:lvl8pPr marL="2400180" indent="0">
              <a:buNone/>
              <a:defRPr sz="1200" b="1"/>
            </a:lvl8pPr>
            <a:lvl9pPr marL="2743062" indent="0">
              <a:buNone/>
              <a:defRPr sz="12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0E64896E-2AF1-F448-92A3-853AE07FEBF7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609600" y="2208741"/>
            <a:ext cx="5386917" cy="3549028"/>
          </a:xfrm>
          <a:prstGeom prst="rect">
            <a:avLst/>
          </a:prstGeom>
        </p:spPr>
        <p:txBody>
          <a:bodyPr>
            <a:normAutofit/>
          </a:bodyPr>
          <a:lstStyle>
            <a:lvl1pPr marL="257162" indent="-257162">
              <a:buClr>
                <a:srgbClr val="8E1731"/>
              </a:buClr>
              <a:buFont typeface="Wingdings" panose="05000000000000000000" pitchFamily="2" charset="2"/>
              <a:buChar char="§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57185" indent="-214303">
              <a:buClrTx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57208" indent="-171442">
              <a:buClrTx/>
              <a:buSzPct val="60000"/>
              <a:buFont typeface="Courier New" panose="02070309020205020404" pitchFamily="49" charset="0"/>
              <a:buChar char="o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200091" indent="-171442">
              <a:buClrTx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542973" indent="-171442">
              <a:buClrTx/>
              <a:buSzPct val="35000"/>
              <a:buFont typeface="Courier New" panose="02070309020205020404" pitchFamily="49" charset="0"/>
              <a:buChar char="o"/>
              <a:defRPr lang="en-US" sz="3200" dirty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7517C657-E305-2D43-978C-537FCD037E73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6194436" y="2208741"/>
            <a:ext cx="5387971" cy="3549028"/>
          </a:xfrm>
          <a:prstGeom prst="rect">
            <a:avLst/>
          </a:prstGeom>
        </p:spPr>
        <p:txBody>
          <a:bodyPr>
            <a:normAutofit/>
          </a:bodyPr>
          <a:lstStyle>
            <a:lvl1pPr marL="257162" indent="-257162">
              <a:buClr>
                <a:srgbClr val="8E1731"/>
              </a:buClr>
              <a:buFont typeface="Wingdings" panose="05000000000000000000" pitchFamily="2" charset="2"/>
              <a:buChar char="§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57185" indent="-214303">
              <a:buClrTx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57208" indent="-171442">
              <a:buClrTx/>
              <a:buSzPct val="60000"/>
              <a:buFont typeface="Courier New" panose="02070309020205020404" pitchFamily="49" charset="0"/>
              <a:buChar char="o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200091" indent="-171442">
              <a:buClrTx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542973" indent="-171442">
              <a:buClrTx/>
              <a:buSzPct val="35000"/>
              <a:buFont typeface="Courier New" panose="02070309020205020404" pitchFamily="49" charset="0"/>
              <a:buChar char="o"/>
              <a:defRPr lang="en-US" sz="3200" dirty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5" name="Title 32">
            <a:extLst>
              <a:ext uri="{FF2B5EF4-FFF2-40B4-BE49-F238E27FC236}">
                <a16:creationId xmlns:a16="http://schemas.microsoft.com/office/drawing/2014/main" id="{53E3DB66-25D7-BD44-A1C3-6B8C17D6CB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8708" y="675829"/>
            <a:ext cx="7326913" cy="500289"/>
          </a:xfrm>
          <a:prstGeom prst="rect">
            <a:avLst/>
          </a:prstGeom>
        </p:spPr>
        <p:txBody>
          <a:bodyPr/>
          <a:lstStyle>
            <a:lvl1pPr algn="l">
              <a:defRPr sz="3600"/>
            </a:lvl1pPr>
          </a:lstStyle>
          <a:p>
            <a:pPr algn="l"/>
            <a:r>
              <a:rPr lang="en-US" sz="4400" b="1" dirty="0">
                <a:solidFill>
                  <a:srgbClr val="8E17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Slide Title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6ECD406-DFBA-3B4F-A57D-4325A2177EBC}"/>
              </a:ext>
            </a:extLst>
          </p:cNvPr>
          <p:cNvGrpSpPr/>
          <p:nvPr userDrawn="1"/>
        </p:nvGrpSpPr>
        <p:grpSpPr>
          <a:xfrm>
            <a:off x="11235229" y="643095"/>
            <a:ext cx="956771" cy="570834"/>
            <a:chOff x="11235229" y="643095"/>
            <a:chExt cx="956771" cy="570834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45E752EA-FA99-7A43-8CA4-7519B5BA8AF9}"/>
                </a:ext>
              </a:extLst>
            </p:cNvPr>
            <p:cNvGrpSpPr/>
            <p:nvPr userDrawn="1"/>
          </p:nvGrpSpPr>
          <p:grpSpPr>
            <a:xfrm rot="10800000">
              <a:off x="11235229" y="643095"/>
              <a:ext cx="956771" cy="570834"/>
              <a:chOff x="7996162" y="1212507"/>
              <a:chExt cx="956771" cy="570834"/>
            </a:xfrm>
          </p:grpSpPr>
          <p:sp>
            <p:nvSpPr>
              <p:cNvPr id="21" name="Round Diagonal Corner Rectangle 20">
                <a:extLst>
                  <a:ext uri="{FF2B5EF4-FFF2-40B4-BE49-F238E27FC236}">
                    <a16:creationId xmlns:a16="http://schemas.microsoft.com/office/drawing/2014/main" id="{64B5EE01-A6E7-954A-A8D2-4A3868953FF6}"/>
                  </a:ext>
                </a:extLst>
              </p:cNvPr>
              <p:cNvSpPr/>
              <p:nvPr/>
            </p:nvSpPr>
            <p:spPr>
              <a:xfrm>
                <a:off x="8229604" y="1217582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Round Diagonal Corner Rectangle 21">
                <a:extLst>
                  <a:ext uri="{FF2B5EF4-FFF2-40B4-BE49-F238E27FC236}">
                    <a16:creationId xmlns:a16="http://schemas.microsoft.com/office/drawing/2014/main" id="{FE2900F7-DA15-0C4F-A1BA-701C0D6C3080}"/>
                  </a:ext>
                </a:extLst>
              </p:cNvPr>
              <p:cNvSpPr/>
              <p:nvPr/>
            </p:nvSpPr>
            <p:spPr>
              <a:xfrm>
                <a:off x="8112883" y="1217582"/>
                <a:ext cx="723329" cy="565759"/>
              </a:xfrm>
              <a:prstGeom prst="round2Diag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ound Diagonal Corner Rectangle 22">
                <a:extLst>
                  <a:ext uri="{FF2B5EF4-FFF2-40B4-BE49-F238E27FC236}">
                    <a16:creationId xmlns:a16="http://schemas.microsoft.com/office/drawing/2014/main" id="{75019066-163A-A144-8BB3-440C4A1358E6}"/>
                  </a:ext>
                </a:extLst>
              </p:cNvPr>
              <p:cNvSpPr/>
              <p:nvPr/>
            </p:nvSpPr>
            <p:spPr>
              <a:xfrm>
                <a:off x="7996162" y="1212507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AD5E1B4-53C2-3648-96FC-F49194602B9A}"/>
                </a:ext>
              </a:extLst>
            </p:cNvPr>
            <p:cNvSpPr/>
            <p:nvPr userDrawn="1"/>
          </p:nvSpPr>
          <p:spPr>
            <a:xfrm>
              <a:off x="11705597" y="651345"/>
              <a:ext cx="486403" cy="560684"/>
            </a:xfrm>
            <a:prstGeom prst="rect">
              <a:avLst/>
            </a:prstGeom>
            <a:solidFill>
              <a:srgbClr val="8D17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0B7E670-8956-D047-9700-DB410D2390DF}"/>
              </a:ext>
            </a:extLst>
          </p:cNvPr>
          <p:cNvGrpSpPr/>
          <p:nvPr userDrawn="1"/>
        </p:nvGrpSpPr>
        <p:grpSpPr>
          <a:xfrm>
            <a:off x="0" y="643095"/>
            <a:ext cx="956771" cy="570834"/>
            <a:chOff x="11235229" y="643095"/>
            <a:chExt cx="956771" cy="570834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10150FD8-811E-DE46-9EC2-056855D972D6}"/>
                </a:ext>
              </a:extLst>
            </p:cNvPr>
            <p:cNvGrpSpPr/>
            <p:nvPr userDrawn="1"/>
          </p:nvGrpSpPr>
          <p:grpSpPr>
            <a:xfrm rot="10800000">
              <a:off x="11235229" y="643095"/>
              <a:ext cx="956771" cy="570834"/>
              <a:chOff x="7996162" y="1212507"/>
              <a:chExt cx="956771" cy="570834"/>
            </a:xfrm>
          </p:grpSpPr>
          <p:sp>
            <p:nvSpPr>
              <p:cNvPr id="27" name="Round Diagonal Corner Rectangle 26">
                <a:extLst>
                  <a:ext uri="{FF2B5EF4-FFF2-40B4-BE49-F238E27FC236}">
                    <a16:creationId xmlns:a16="http://schemas.microsoft.com/office/drawing/2014/main" id="{E8A80DCB-24D5-2945-8728-51AECA9F9C6E}"/>
                  </a:ext>
                </a:extLst>
              </p:cNvPr>
              <p:cNvSpPr/>
              <p:nvPr/>
            </p:nvSpPr>
            <p:spPr>
              <a:xfrm>
                <a:off x="8229604" y="1217582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8" name="Round Diagonal Corner Rectangle 27">
                <a:extLst>
                  <a:ext uri="{FF2B5EF4-FFF2-40B4-BE49-F238E27FC236}">
                    <a16:creationId xmlns:a16="http://schemas.microsoft.com/office/drawing/2014/main" id="{AC5A86DD-33DC-234F-9E39-963FEA3290ED}"/>
                  </a:ext>
                </a:extLst>
              </p:cNvPr>
              <p:cNvSpPr/>
              <p:nvPr/>
            </p:nvSpPr>
            <p:spPr>
              <a:xfrm>
                <a:off x="8112883" y="1217582"/>
                <a:ext cx="723329" cy="565759"/>
              </a:xfrm>
              <a:prstGeom prst="round2Diag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ound Diagonal Corner Rectangle 28">
                <a:extLst>
                  <a:ext uri="{FF2B5EF4-FFF2-40B4-BE49-F238E27FC236}">
                    <a16:creationId xmlns:a16="http://schemas.microsoft.com/office/drawing/2014/main" id="{23006AD9-A904-FD44-A40F-739D0064373B}"/>
                  </a:ext>
                </a:extLst>
              </p:cNvPr>
              <p:cNvSpPr/>
              <p:nvPr/>
            </p:nvSpPr>
            <p:spPr>
              <a:xfrm>
                <a:off x="7996162" y="1212507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7708B6D6-287E-9E4B-B1BC-FC1846C18C79}"/>
                </a:ext>
              </a:extLst>
            </p:cNvPr>
            <p:cNvSpPr/>
            <p:nvPr userDrawn="1"/>
          </p:nvSpPr>
          <p:spPr>
            <a:xfrm>
              <a:off x="11705597" y="651345"/>
              <a:ext cx="486403" cy="560684"/>
            </a:xfrm>
            <a:prstGeom prst="rect">
              <a:avLst/>
            </a:prstGeom>
            <a:solidFill>
              <a:srgbClr val="8D17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928727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32">
            <a:extLst>
              <a:ext uri="{FF2B5EF4-FFF2-40B4-BE49-F238E27FC236}">
                <a16:creationId xmlns:a16="http://schemas.microsoft.com/office/drawing/2014/main" id="{0089BF0D-90E8-0644-B68A-54651CFF1D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8708" y="675829"/>
            <a:ext cx="7326913" cy="500289"/>
          </a:xfrm>
          <a:prstGeom prst="rect">
            <a:avLst/>
          </a:prstGeom>
        </p:spPr>
        <p:txBody>
          <a:bodyPr/>
          <a:lstStyle>
            <a:lvl1pPr algn="l">
              <a:defRPr sz="3600"/>
            </a:lvl1pPr>
          </a:lstStyle>
          <a:p>
            <a:pPr algn="l"/>
            <a:r>
              <a:rPr lang="en-US" sz="4400" b="1" dirty="0">
                <a:solidFill>
                  <a:srgbClr val="8E17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Slide Title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12EBB74-7ECC-4E4B-AB18-0D9009247AF5}"/>
              </a:ext>
            </a:extLst>
          </p:cNvPr>
          <p:cNvGrpSpPr/>
          <p:nvPr userDrawn="1"/>
        </p:nvGrpSpPr>
        <p:grpSpPr>
          <a:xfrm>
            <a:off x="11235229" y="643095"/>
            <a:ext cx="956771" cy="570834"/>
            <a:chOff x="11235229" y="643095"/>
            <a:chExt cx="956771" cy="570834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C8C13478-BE83-CD40-9562-215DC6CC1173}"/>
                </a:ext>
              </a:extLst>
            </p:cNvPr>
            <p:cNvGrpSpPr/>
            <p:nvPr userDrawn="1"/>
          </p:nvGrpSpPr>
          <p:grpSpPr>
            <a:xfrm rot="10800000">
              <a:off x="11235229" y="643095"/>
              <a:ext cx="956771" cy="570834"/>
              <a:chOff x="7996162" y="1212507"/>
              <a:chExt cx="956771" cy="570834"/>
            </a:xfrm>
          </p:grpSpPr>
          <p:sp>
            <p:nvSpPr>
              <p:cNvPr id="15" name="Round Diagonal Corner Rectangle 14">
                <a:extLst>
                  <a:ext uri="{FF2B5EF4-FFF2-40B4-BE49-F238E27FC236}">
                    <a16:creationId xmlns:a16="http://schemas.microsoft.com/office/drawing/2014/main" id="{0E22A286-31C7-C644-A4E9-55205188B25E}"/>
                  </a:ext>
                </a:extLst>
              </p:cNvPr>
              <p:cNvSpPr/>
              <p:nvPr/>
            </p:nvSpPr>
            <p:spPr>
              <a:xfrm>
                <a:off x="8229604" y="1217582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" name="Round Diagonal Corner Rectangle 15">
                <a:extLst>
                  <a:ext uri="{FF2B5EF4-FFF2-40B4-BE49-F238E27FC236}">
                    <a16:creationId xmlns:a16="http://schemas.microsoft.com/office/drawing/2014/main" id="{5D4AD4DD-DAA2-1A41-A966-26324061CA85}"/>
                  </a:ext>
                </a:extLst>
              </p:cNvPr>
              <p:cNvSpPr/>
              <p:nvPr/>
            </p:nvSpPr>
            <p:spPr>
              <a:xfrm>
                <a:off x="8112883" y="1217582"/>
                <a:ext cx="723329" cy="565759"/>
              </a:xfrm>
              <a:prstGeom prst="round2Diag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ound Diagonal Corner Rectangle 16">
                <a:extLst>
                  <a:ext uri="{FF2B5EF4-FFF2-40B4-BE49-F238E27FC236}">
                    <a16:creationId xmlns:a16="http://schemas.microsoft.com/office/drawing/2014/main" id="{EFA87F12-CCE3-E140-B8AD-A2ABA7036ED0}"/>
                  </a:ext>
                </a:extLst>
              </p:cNvPr>
              <p:cNvSpPr/>
              <p:nvPr/>
            </p:nvSpPr>
            <p:spPr>
              <a:xfrm>
                <a:off x="7996162" y="1212507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83D35C4-1A47-944F-B41F-DABB6E25D42A}"/>
                </a:ext>
              </a:extLst>
            </p:cNvPr>
            <p:cNvSpPr/>
            <p:nvPr userDrawn="1"/>
          </p:nvSpPr>
          <p:spPr>
            <a:xfrm>
              <a:off x="11705597" y="651345"/>
              <a:ext cx="486403" cy="560684"/>
            </a:xfrm>
            <a:prstGeom prst="rect">
              <a:avLst/>
            </a:prstGeom>
            <a:solidFill>
              <a:srgbClr val="8D17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C1B21ED-3EC1-4B43-9254-8B3887A4344D}"/>
              </a:ext>
            </a:extLst>
          </p:cNvPr>
          <p:cNvGrpSpPr/>
          <p:nvPr userDrawn="1"/>
        </p:nvGrpSpPr>
        <p:grpSpPr>
          <a:xfrm>
            <a:off x="0" y="651345"/>
            <a:ext cx="956771" cy="570834"/>
            <a:chOff x="11235229" y="643095"/>
            <a:chExt cx="956771" cy="570834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C5AB4B1A-EF07-774F-A85F-CBBA5F43E2A7}"/>
                </a:ext>
              </a:extLst>
            </p:cNvPr>
            <p:cNvGrpSpPr/>
            <p:nvPr userDrawn="1"/>
          </p:nvGrpSpPr>
          <p:grpSpPr>
            <a:xfrm rot="10800000">
              <a:off x="11235229" y="643095"/>
              <a:ext cx="956771" cy="570834"/>
              <a:chOff x="7996162" y="1212507"/>
              <a:chExt cx="956771" cy="570834"/>
            </a:xfrm>
          </p:grpSpPr>
          <p:sp>
            <p:nvSpPr>
              <p:cNvPr id="21" name="Round Diagonal Corner Rectangle 20">
                <a:extLst>
                  <a:ext uri="{FF2B5EF4-FFF2-40B4-BE49-F238E27FC236}">
                    <a16:creationId xmlns:a16="http://schemas.microsoft.com/office/drawing/2014/main" id="{DF5CF3FE-6C97-6045-9AA9-65DD11DE96B7}"/>
                  </a:ext>
                </a:extLst>
              </p:cNvPr>
              <p:cNvSpPr/>
              <p:nvPr/>
            </p:nvSpPr>
            <p:spPr>
              <a:xfrm>
                <a:off x="8229604" y="1217582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Round Diagonal Corner Rectangle 21">
                <a:extLst>
                  <a:ext uri="{FF2B5EF4-FFF2-40B4-BE49-F238E27FC236}">
                    <a16:creationId xmlns:a16="http://schemas.microsoft.com/office/drawing/2014/main" id="{D6B96F73-A486-DE4B-B698-1D885CF567ED}"/>
                  </a:ext>
                </a:extLst>
              </p:cNvPr>
              <p:cNvSpPr/>
              <p:nvPr/>
            </p:nvSpPr>
            <p:spPr>
              <a:xfrm>
                <a:off x="8112883" y="1217582"/>
                <a:ext cx="723329" cy="565759"/>
              </a:xfrm>
              <a:prstGeom prst="round2Diag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ound Diagonal Corner Rectangle 22">
                <a:extLst>
                  <a:ext uri="{FF2B5EF4-FFF2-40B4-BE49-F238E27FC236}">
                    <a16:creationId xmlns:a16="http://schemas.microsoft.com/office/drawing/2014/main" id="{E61192A4-05B1-C349-8939-F3AE373B649D}"/>
                  </a:ext>
                </a:extLst>
              </p:cNvPr>
              <p:cNvSpPr/>
              <p:nvPr/>
            </p:nvSpPr>
            <p:spPr>
              <a:xfrm>
                <a:off x="7996162" y="1212507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ABF3DCA-FE0A-F646-B5C3-4AA0EA54AC40}"/>
                </a:ext>
              </a:extLst>
            </p:cNvPr>
            <p:cNvSpPr/>
            <p:nvPr userDrawn="1"/>
          </p:nvSpPr>
          <p:spPr>
            <a:xfrm>
              <a:off x="11705597" y="651345"/>
              <a:ext cx="486403" cy="560684"/>
            </a:xfrm>
            <a:prstGeom prst="rect">
              <a:avLst/>
            </a:prstGeom>
            <a:solidFill>
              <a:srgbClr val="8D17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815772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643330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C91B840E-5053-784E-BB17-EDE2DA1F4A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0" y="1589037"/>
            <a:ext cx="4526400" cy="413496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882" indent="0">
              <a:buNone/>
              <a:defRPr sz="900"/>
            </a:lvl2pPr>
            <a:lvl3pPr marL="685766" indent="0">
              <a:buNone/>
              <a:defRPr sz="751"/>
            </a:lvl3pPr>
            <a:lvl4pPr marL="1028649" indent="0">
              <a:buNone/>
              <a:defRPr sz="675"/>
            </a:lvl4pPr>
            <a:lvl5pPr marL="1371532" indent="0">
              <a:buNone/>
              <a:defRPr sz="675"/>
            </a:lvl5pPr>
            <a:lvl6pPr marL="1714414" indent="0">
              <a:buNone/>
              <a:defRPr sz="675"/>
            </a:lvl6pPr>
            <a:lvl7pPr marL="2057298" indent="0">
              <a:buNone/>
              <a:defRPr sz="675"/>
            </a:lvl7pPr>
            <a:lvl8pPr marL="2400180" indent="0">
              <a:buNone/>
              <a:defRPr sz="675"/>
            </a:lvl8pPr>
            <a:lvl9pPr marL="2743062" indent="0">
              <a:buNone/>
              <a:defRPr sz="675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A522A3B6-DB20-8945-AFE9-192B72B02B96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251170" y="648170"/>
            <a:ext cx="6360000" cy="5115691"/>
          </a:xfrm>
          <a:prstGeom prst="rect">
            <a:avLst/>
          </a:prstGeom>
        </p:spPr>
        <p:txBody>
          <a:bodyPr>
            <a:normAutofit/>
          </a:bodyPr>
          <a:lstStyle>
            <a:lvl1pPr marL="257162" indent="-257162">
              <a:buClr>
                <a:srgbClr val="8E1731"/>
              </a:buClr>
              <a:buFont typeface="Wingdings" panose="05000000000000000000" pitchFamily="2" charset="2"/>
              <a:buChar char="§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57185" indent="-214303">
              <a:buClrTx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57208" indent="-171442">
              <a:buClrTx/>
              <a:buFont typeface="Courier New" panose="02070309020205020404" pitchFamily="49" charset="0"/>
              <a:buChar char="o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200091" indent="-171442">
              <a:buClrTx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542973" indent="-171442">
              <a:buClrTx/>
              <a:buSzPct val="35000"/>
              <a:buFont typeface="Courier New" panose="02070309020205020404" pitchFamily="49" charset="0"/>
              <a:buChar char="o"/>
              <a:defRPr lang="en-US" sz="3200" dirty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itle 32">
            <a:extLst>
              <a:ext uri="{FF2B5EF4-FFF2-40B4-BE49-F238E27FC236}">
                <a16:creationId xmlns:a16="http://schemas.microsoft.com/office/drawing/2014/main" id="{E11F9DAF-F188-BB47-A163-E562D104DC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8708" y="675829"/>
            <a:ext cx="3965741" cy="500289"/>
          </a:xfrm>
          <a:prstGeom prst="rect">
            <a:avLst/>
          </a:prstGeom>
        </p:spPr>
        <p:txBody>
          <a:bodyPr/>
          <a:lstStyle>
            <a:lvl1pPr algn="l">
              <a:defRPr sz="3600"/>
            </a:lvl1pPr>
          </a:lstStyle>
          <a:p>
            <a:pPr algn="l"/>
            <a:r>
              <a:rPr lang="en-US" sz="4400" b="1" dirty="0">
                <a:solidFill>
                  <a:srgbClr val="8E17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Slide Title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0CF574B-C933-E841-AF5B-311045DB39BE}"/>
              </a:ext>
            </a:extLst>
          </p:cNvPr>
          <p:cNvGrpSpPr/>
          <p:nvPr userDrawn="1"/>
        </p:nvGrpSpPr>
        <p:grpSpPr>
          <a:xfrm>
            <a:off x="0" y="643095"/>
            <a:ext cx="956771" cy="570834"/>
            <a:chOff x="11235229" y="643095"/>
            <a:chExt cx="956771" cy="570834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F37C562C-E9FF-804F-AC2C-5E42FBFCFDEE}"/>
                </a:ext>
              </a:extLst>
            </p:cNvPr>
            <p:cNvGrpSpPr/>
            <p:nvPr userDrawn="1"/>
          </p:nvGrpSpPr>
          <p:grpSpPr>
            <a:xfrm rot="10800000">
              <a:off x="11235229" y="643095"/>
              <a:ext cx="956771" cy="570834"/>
              <a:chOff x="7996162" y="1212507"/>
              <a:chExt cx="956771" cy="570834"/>
            </a:xfrm>
          </p:grpSpPr>
          <p:sp>
            <p:nvSpPr>
              <p:cNvPr id="21" name="Round Diagonal Corner Rectangle 20">
                <a:extLst>
                  <a:ext uri="{FF2B5EF4-FFF2-40B4-BE49-F238E27FC236}">
                    <a16:creationId xmlns:a16="http://schemas.microsoft.com/office/drawing/2014/main" id="{DE981BEF-CE55-464A-8D36-902EA4CB7AFE}"/>
                  </a:ext>
                </a:extLst>
              </p:cNvPr>
              <p:cNvSpPr/>
              <p:nvPr/>
            </p:nvSpPr>
            <p:spPr>
              <a:xfrm>
                <a:off x="8229604" y="1217582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Round Diagonal Corner Rectangle 21">
                <a:extLst>
                  <a:ext uri="{FF2B5EF4-FFF2-40B4-BE49-F238E27FC236}">
                    <a16:creationId xmlns:a16="http://schemas.microsoft.com/office/drawing/2014/main" id="{87B81E55-7C50-9442-BF22-FD96A12C12A6}"/>
                  </a:ext>
                </a:extLst>
              </p:cNvPr>
              <p:cNvSpPr/>
              <p:nvPr/>
            </p:nvSpPr>
            <p:spPr>
              <a:xfrm>
                <a:off x="8112883" y="1217582"/>
                <a:ext cx="723329" cy="565759"/>
              </a:xfrm>
              <a:prstGeom prst="round2Diag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ound Diagonal Corner Rectangle 22">
                <a:extLst>
                  <a:ext uri="{FF2B5EF4-FFF2-40B4-BE49-F238E27FC236}">
                    <a16:creationId xmlns:a16="http://schemas.microsoft.com/office/drawing/2014/main" id="{953601EC-E644-5E4F-AD83-8D754030E028}"/>
                  </a:ext>
                </a:extLst>
              </p:cNvPr>
              <p:cNvSpPr/>
              <p:nvPr/>
            </p:nvSpPr>
            <p:spPr>
              <a:xfrm>
                <a:off x="7996162" y="1212507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A93746B-7680-034F-B4E8-93209A7B676B}"/>
                </a:ext>
              </a:extLst>
            </p:cNvPr>
            <p:cNvSpPr/>
            <p:nvPr userDrawn="1"/>
          </p:nvSpPr>
          <p:spPr>
            <a:xfrm>
              <a:off x="11705597" y="651345"/>
              <a:ext cx="486403" cy="560684"/>
            </a:xfrm>
            <a:prstGeom prst="rect">
              <a:avLst/>
            </a:prstGeom>
            <a:solidFill>
              <a:srgbClr val="8D17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616582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186AE9DD-7A3E-9C4D-B1FB-A154373977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89717" y="4579200"/>
            <a:ext cx="7315200" cy="576000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defRPr lang="en-US" sz="3600" b="1" dirty="0">
                <a:solidFill>
                  <a:srgbClr val="8E173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Master title style</a:t>
            </a: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526FFF07-DD61-A44C-B8FC-07402D4922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2389717" y="612786"/>
            <a:ext cx="7315200" cy="38152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marL="0" indent="0">
              <a:buNone/>
              <a:defRPr sz="27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882" indent="0">
              <a:buNone/>
              <a:defRPr sz="2100"/>
            </a:lvl2pPr>
            <a:lvl3pPr marL="685766" indent="0">
              <a:buNone/>
              <a:defRPr sz="1800"/>
            </a:lvl3pPr>
            <a:lvl4pPr marL="1028649" indent="0">
              <a:buNone/>
              <a:defRPr sz="1500"/>
            </a:lvl4pPr>
            <a:lvl5pPr marL="1371532" indent="0">
              <a:buNone/>
              <a:defRPr sz="1500"/>
            </a:lvl5pPr>
            <a:lvl6pPr marL="1714414" indent="0">
              <a:buNone/>
              <a:defRPr sz="1500"/>
            </a:lvl6pPr>
            <a:lvl7pPr marL="2057298" indent="0">
              <a:buNone/>
              <a:defRPr sz="1500"/>
            </a:lvl7pPr>
            <a:lvl8pPr marL="2400180" indent="0">
              <a:buNone/>
              <a:defRPr sz="1500"/>
            </a:lvl8pPr>
            <a:lvl9pPr marL="2743062" indent="0">
              <a:buNone/>
              <a:defRPr sz="1500"/>
            </a:lvl9pPr>
          </a:lstStyle>
          <a:p>
            <a:endParaRPr lang="en-US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8A3F1D29-D57F-A740-8200-A739224EAA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389717" y="5155200"/>
            <a:ext cx="7315200" cy="4896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882" indent="0">
              <a:buNone/>
              <a:defRPr sz="900"/>
            </a:lvl2pPr>
            <a:lvl3pPr marL="685766" indent="0">
              <a:buNone/>
              <a:defRPr sz="751"/>
            </a:lvl3pPr>
            <a:lvl4pPr marL="1028649" indent="0">
              <a:buNone/>
              <a:defRPr sz="675"/>
            </a:lvl4pPr>
            <a:lvl5pPr marL="1371532" indent="0">
              <a:buNone/>
              <a:defRPr sz="675"/>
            </a:lvl5pPr>
            <a:lvl6pPr marL="1714414" indent="0">
              <a:buNone/>
              <a:defRPr sz="675"/>
            </a:lvl6pPr>
            <a:lvl7pPr marL="2057298" indent="0">
              <a:buNone/>
              <a:defRPr sz="675"/>
            </a:lvl7pPr>
            <a:lvl8pPr marL="2400180" indent="0">
              <a:buNone/>
              <a:defRPr sz="675"/>
            </a:lvl8pPr>
            <a:lvl9pPr marL="2743062" indent="0">
              <a:buNone/>
              <a:defRPr sz="675"/>
            </a:lvl9pPr>
          </a:lstStyle>
          <a:p>
            <a:pPr lvl="0"/>
            <a:r>
              <a:rPr lang="en-US" dirty="0"/>
              <a:t>Click to edit Master text</a:t>
            </a:r>
          </a:p>
        </p:txBody>
      </p:sp>
    </p:spTree>
    <p:extLst>
      <p:ext uri="{BB962C8B-B14F-4D97-AF65-F5344CB8AC3E}">
        <p14:creationId xmlns:p14="http://schemas.microsoft.com/office/powerpoint/2010/main" val="8123863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C1BFACB5-E228-5348-AAB6-2EF9FB68EA87}"/>
              </a:ext>
            </a:extLst>
          </p:cNvPr>
          <p:cNvSpPr txBox="1"/>
          <p:nvPr userDrawn="1"/>
        </p:nvSpPr>
        <p:spPr>
          <a:xfrm>
            <a:off x="7804906" y="6232832"/>
            <a:ext cx="41856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8E17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Intellectual</a:t>
            </a:r>
            <a:r>
              <a:rPr lang="en-US" sz="1600" b="1" dirty="0">
                <a:solidFill>
                  <a:srgbClr val="8E1731"/>
                </a:solidFill>
                <a:latin typeface="Helvetica" pitchFamily="2" charset="0"/>
              </a:rPr>
              <a:t> Crossroads of the University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8C6D75E-6122-DB41-913C-4D388A5F6190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251472" y="6028325"/>
            <a:ext cx="2990273" cy="74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3299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62" r:id="rId2"/>
    <p:sldLayoutId id="2147483661" r:id="rId3"/>
    <p:sldLayoutId id="2147483663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3" r:id="rId11"/>
    <p:sldLayoutId id="2147483674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libraries.ou.edu/carpentries" TargetMode="External"/><Relationship Id="rId2" Type="http://schemas.openxmlformats.org/officeDocument/2006/relationships/hyperlink" Target="https://libraries.ou.edu/events" TargetMode="Externa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libraries.ou.edu/davis" TargetMode="Externa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>
            <a:extLst>
              <a:ext uri="{FF2B5EF4-FFF2-40B4-BE49-F238E27FC236}">
                <a16:creationId xmlns:a16="http://schemas.microsoft.com/office/drawing/2014/main" id="{318C8198-7484-4040-9D03-425448E3ED98}"/>
              </a:ext>
            </a:extLst>
          </p:cNvPr>
          <p:cNvSpPr txBox="1">
            <a:spLocks/>
          </p:cNvSpPr>
          <p:nvPr/>
        </p:nvSpPr>
        <p:spPr>
          <a:xfrm>
            <a:off x="0" y="2715552"/>
            <a:ext cx="12192000" cy="562544"/>
          </a:xfrm>
          <a:prstGeom prst="rect">
            <a:avLst/>
          </a:prstGeom>
          <a:effectLst>
            <a:outerShdw blurRad="63500" sx="111000" sy="111000" algn="ctr" rotWithShape="0">
              <a:schemeClr val="accent1">
                <a:lumMod val="50000"/>
                <a:alpha val="40000"/>
              </a:schemeClr>
            </a:outerShdw>
          </a:effectLst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 smtClean="0">
                <a:solidFill>
                  <a:schemeClr val="bg1"/>
                </a:solidFill>
              </a:rPr>
              <a:t>Data-driven visualizations and</a:t>
            </a:r>
            <a:br>
              <a:rPr lang="en-US" b="1" dirty="0" smtClean="0">
                <a:solidFill>
                  <a:schemeClr val="bg1"/>
                </a:solidFill>
              </a:rPr>
            </a:br>
            <a:r>
              <a:rPr lang="en-US" b="1" dirty="0" smtClean="0">
                <a:solidFill>
                  <a:schemeClr val="bg1"/>
                </a:solidFill>
              </a:rPr>
              <a:t>choosing your tools for them!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74303" y="5225098"/>
            <a:ext cx="105343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This slide deck: osf.io/vhs82</a:t>
            </a:r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19489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1600201"/>
            <a:ext cx="5114795" cy="4123702"/>
          </a:xfrm>
        </p:spPr>
        <p:txBody>
          <a:bodyPr>
            <a:normAutofit/>
          </a:bodyPr>
          <a:lstStyle/>
          <a:p>
            <a:r>
              <a:rPr lang="en-US" dirty="0" smtClean="0"/>
              <a:t>Step 1: how many data points do you have?</a:t>
            </a:r>
          </a:p>
          <a:p>
            <a:endParaRPr lang="en-US" dirty="0"/>
          </a:p>
          <a:p>
            <a:r>
              <a:rPr lang="en-US" dirty="0" smtClean="0"/>
              <a:t>53,940 rows</a:t>
            </a:r>
          </a:p>
          <a:p>
            <a:r>
              <a:rPr lang="en-US" dirty="0" smtClean="0"/>
              <a:t>“More than a few”</a:t>
            </a:r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FFB4824-2F2C-0B4E-8B65-C35C93FB6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8708" y="675829"/>
            <a:ext cx="9478415" cy="500289"/>
          </a:xfrm>
          <a:prstGeom prst="rect">
            <a:avLst/>
          </a:prstGeom>
        </p:spPr>
        <p:txBody>
          <a:bodyPr/>
          <a:lstStyle/>
          <a:p>
            <a:r>
              <a:rPr lang="en-US" b="1" dirty="0" smtClean="0">
                <a:solidFill>
                  <a:srgbClr val="8E1731"/>
                </a:solidFill>
              </a:rPr>
              <a:t>Another example with a larger dataset</a:t>
            </a:r>
            <a:endParaRPr lang="en-US" b="1" dirty="0">
              <a:solidFill>
                <a:srgbClr val="8E1731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3474" y="1486822"/>
            <a:ext cx="5498926" cy="8114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5828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1600201"/>
            <a:ext cx="5114795" cy="4123702"/>
          </a:xfrm>
        </p:spPr>
        <p:txBody>
          <a:bodyPr>
            <a:normAutofit/>
          </a:bodyPr>
          <a:lstStyle/>
          <a:p>
            <a:r>
              <a:rPr lang="en-US" dirty="0" smtClean="0"/>
              <a:t>How many variables do you have?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FFB4824-2F2C-0B4E-8B65-C35C93FB6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8708" y="675829"/>
            <a:ext cx="9478415" cy="500289"/>
          </a:xfrm>
          <a:prstGeom prst="rect">
            <a:avLst/>
          </a:prstGeom>
        </p:spPr>
        <p:txBody>
          <a:bodyPr/>
          <a:lstStyle/>
          <a:p>
            <a:r>
              <a:rPr lang="en-US" b="1" dirty="0" smtClean="0">
                <a:solidFill>
                  <a:srgbClr val="8E1731"/>
                </a:solidFill>
              </a:rPr>
              <a:t>Another example with a larger dataset</a:t>
            </a:r>
            <a:endParaRPr lang="en-US" b="1" dirty="0">
              <a:solidFill>
                <a:srgbClr val="8E1731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3474" y="1486822"/>
            <a:ext cx="5498926" cy="8114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3265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1600201"/>
            <a:ext cx="10037523" cy="4123702"/>
          </a:xfrm>
        </p:spPr>
        <p:txBody>
          <a:bodyPr>
            <a:normAutofit/>
          </a:bodyPr>
          <a:lstStyle/>
          <a:p>
            <a:r>
              <a:rPr lang="en-US" dirty="0" smtClean="0"/>
              <a:t>How many variables do</a:t>
            </a:r>
            <a:br>
              <a:rPr lang="en-US" dirty="0" smtClean="0"/>
            </a:br>
            <a:r>
              <a:rPr lang="en-US" dirty="0" smtClean="0"/>
              <a:t>you have?</a:t>
            </a:r>
          </a:p>
          <a:p>
            <a:r>
              <a:rPr lang="en-US" dirty="0" smtClean="0"/>
              <a:t>4 </a:t>
            </a:r>
            <a:r>
              <a:rPr lang="en-US" dirty="0"/>
              <a:t>columns/variables</a:t>
            </a:r>
          </a:p>
          <a:p>
            <a:pPr lvl="1"/>
            <a:r>
              <a:rPr lang="en-US" dirty="0"/>
              <a:t>Two </a:t>
            </a:r>
            <a:r>
              <a:rPr lang="en-US" dirty="0" smtClean="0"/>
              <a:t>numeric</a:t>
            </a:r>
          </a:p>
          <a:p>
            <a:pPr lvl="1"/>
            <a:r>
              <a:rPr lang="en-US" dirty="0"/>
              <a:t>T</a:t>
            </a:r>
            <a:r>
              <a:rPr lang="en-US" dirty="0" smtClean="0"/>
              <a:t>wo categorical</a:t>
            </a:r>
            <a:endParaRPr lang="en-US" dirty="0"/>
          </a:p>
          <a:p>
            <a:r>
              <a:rPr lang="en-US" dirty="0" smtClean="0"/>
              <a:t>Which we are going to </a:t>
            </a:r>
            <a:br>
              <a:rPr lang="en-US" dirty="0" smtClean="0"/>
            </a:br>
            <a:r>
              <a:rPr lang="en-US" dirty="0" smtClean="0"/>
              <a:t>use depends on our </a:t>
            </a:r>
            <a:br>
              <a:rPr lang="en-US" dirty="0" smtClean="0"/>
            </a:br>
            <a:r>
              <a:rPr lang="en-US" dirty="0" smtClean="0"/>
              <a:t>question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FFB4824-2F2C-0B4E-8B65-C35C93FB6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8708" y="675829"/>
            <a:ext cx="9478415" cy="500289"/>
          </a:xfrm>
          <a:prstGeom prst="rect">
            <a:avLst/>
          </a:prstGeom>
        </p:spPr>
        <p:txBody>
          <a:bodyPr/>
          <a:lstStyle/>
          <a:p>
            <a:r>
              <a:rPr lang="en-US" b="1" dirty="0" smtClean="0">
                <a:solidFill>
                  <a:srgbClr val="8E1731"/>
                </a:solidFill>
              </a:rPr>
              <a:t>Another example with a larger dataset</a:t>
            </a:r>
            <a:endParaRPr lang="en-US" b="1" dirty="0">
              <a:solidFill>
                <a:srgbClr val="8E1731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3474" y="1486822"/>
            <a:ext cx="5498926" cy="8114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8253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1600201"/>
            <a:ext cx="4889326" cy="4123702"/>
          </a:xfrm>
        </p:spPr>
        <p:txBody>
          <a:bodyPr>
            <a:normAutofit/>
          </a:bodyPr>
          <a:lstStyle/>
          <a:p>
            <a:r>
              <a:rPr lang="en-US" dirty="0" smtClean="0"/>
              <a:t>Let’s start with our two numeric variables</a:t>
            </a:r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FFB4824-2F2C-0B4E-8B65-C35C93FB6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8708" y="675829"/>
            <a:ext cx="9478415" cy="500289"/>
          </a:xfrm>
          <a:prstGeom prst="rect">
            <a:avLst/>
          </a:prstGeom>
        </p:spPr>
        <p:txBody>
          <a:bodyPr/>
          <a:lstStyle/>
          <a:p>
            <a:r>
              <a:rPr lang="en-US" b="1" dirty="0" smtClean="0">
                <a:solidFill>
                  <a:srgbClr val="8E1731"/>
                </a:solidFill>
              </a:rPr>
              <a:t>Another example with a larger dataset</a:t>
            </a:r>
            <a:endParaRPr lang="en-US" b="1" dirty="0">
              <a:solidFill>
                <a:srgbClr val="8E1731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3474" y="1486822"/>
            <a:ext cx="5498926" cy="8114461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5273457" y="1217957"/>
            <a:ext cx="3784600" cy="1193238"/>
          </a:xfrm>
          <a:prstGeom prst="ellipse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58810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1" y="1600201"/>
            <a:ext cx="5716044" cy="4123702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2"/>
                </a:solidFill>
              </a:rPr>
              <a:t>Let’s start with our two numeric variables</a:t>
            </a:r>
          </a:p>
          <a:p>
            <a:r>
              <a:rPr lang="en-US" dirty="0" smtClean="0"/>
              <a:t>Are your data currently raw or summaries?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FFB4824-2F2C-0B4E-8B65-C35C93FB6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8708" y="675829"/>
            <a:ext cx="9478415" cy="500289"/>
          </a:xfrm>
          <a:prstGeom prst="rect">
            <a:avLst/>
          </a:prstGeom>
        </p:spPr>
        <p:txBody>
          <a:bodyPr/>
          <a:lstStyle/>
          <a:p>
            <a:r>
              <a:rPr lang="en-US" b="1" dirty="0" smtClean="0">
                <a:solidFill>
                  <a:srgbClr val="8E1731"/>
                </a:solidFill>
              </a:rPr>
              <a:t>Another example with a larger dataset</a:t>
            </a:r>
            <a:endParaRPr lang="en-US" b="1" dirty="0">
              <a:solidFill>
                <a:srgbClr val="8E1731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3474" y="1486822"/>
            <a:ext cx="5498926" cy="8114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3884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1" y="1600201"/>
            <a:ext cx="5716044" cy="4123702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2"/>
                </a:solidFill>
              </a:rPr>
              <a:t>Let’s start with our two numeric variables</a:t>
            </a:r>
          </a:p>
          <a:p>
            <a:r>
              <a:rPr lang="en-US" dirty="0" smtClean="0"/>
              <a:t>Are your data currently raw or summaries?</a:t>
            </a:r>
          </a:p>
          <a:p>
            <a:r>
              <a:rPr lang="en-US" dirty="0"/>
              <a:t>Is your </a:t>
            </a:r>
            <a:r>
              <a:rPr lang="en-US" dirty="0" smtClean="0"/>
              <a:t>x / predictor / independent </a:t>
            </a:r>
            <a:r>
              <a:rPr lang="en-US" dirty="0"/>
              <a:t>variable numeric or categorical?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FFB4824-2F2C-0B4E-8B65-C35C93FB6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8708" y="675829"/>
            <a:ext cx="9478415" cy="500289"/>
          </a:xfrm>
          <a:prstGeom prst="rect">
            <a:avLst/>
          </a:prstGeom>
        </p:spPr>
        <p:txBody>
          <a:bodyPr/>
          <a:lstStyle/>
          <a:p>
            <a:r>
              <a:rPr lang="en-US" b="1" dirty="0" smtClean="0">
                <a:solidFill>
                  <a:srgbClr val="8E1731"/>
                </a:solidFill>
              </a:rPr>
              <a:t>Another example with a larger dataset</a:t>
            </a:r>
            <a:endParaRPr lang="en-US" b="1" dirty="0">
              <a:solidFill>
                <a:srgbClr val="8E1731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3474" y="1486822"/>
            <a:ext cx="5498926" cy="8114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9489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1" y="1600201"/>
            <a:ext cx="5716044" cy="4123702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2"/>
                </a:solidFill>
              </a:rPr>
              <a:t>Let’s start with our two numeric variables</a:t>
            </a:r>
          </a:p>
          <a:p>
            <a:r>
              <a:rPr lang="en-US" dirty="0" smtClean="0">
                <a:solidFill>
                  <a:schemeClr val="bg2"/>
                </a:solidFill>
              </a:rPr>
              <a:t>Are your data currently raw or summaries?</a:t>
            </a:r>
          </a:p>
          <a:p>
            <a:r>
              <a:rPr lang="en-US" dirty="0">
                <a:solidFill>
                  <a:schemeClr val="bg2"/>
                </a:solidFill>
              </a:rPr>
              <a:t>Is your </a:t>
            </a:r>
            <a:r>
              <a:rPr lang="en-US" dirty="0" smtClean="0">
                <a:solidFill>
                  <a:schemeClr val="bg2"/>
                </a:solidFill>
              </a:rPr>
              <a:t>x / predictor / independent </a:t>
            </a:r>
            <a:r>
              <a:rPr lang="en-US" dirty="0">
                <a:solidFill>
                  <a:schemeClr val="bg2"/>
                </a:solidFill>
              </a:rPr>
              <a:t>variable numeric or categorical</a:t>
            </a:r>
            <a:r>
              <a:rPr lang="en-US" dirty="0" smtClean="0">
                <a:solidFill>
                  <a:schemeClr val="bg2"/>
                </a:solidFill>
              </a:rPr>
              <a:t>?</a:t>
            </a:r>
          </a:p>
          <a:p>
            <a:r>
              <a:rPr lang="en-US" dirty="0"/>
              <a:t>Make a scatterplot</a:t>
            </a:r>
          </a:p>
          <a:p>
            <a:endParaRPr lang="en-US" dirty="0">
              <a:solidFill>
                <a:schemeClr val="bg2"/>
              </a:solidFill>
            </a:endParaRP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FFB4824-2F2C-0B4E-8B65-C35C93FB6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8708" y="675829"/>
            <a:ext cx="9478415" cy="500289"/>
          </a:xfrm>
          <a:prstGeom prst="rect">
            <a:avLst/>
          </a:prstGeom>
        </p:spPr>
        <p:txBody>
          <a:bodyPr/>
          <a:lstStyle/>
          <a:p>
            <a:r>
              <a:rPr lang="en-US" b="1" dirty="0" smtClean="0">
                <a:solidFill>
                  <a:srgbClr val="8E1731"/>
                </a:solidFill>
              </a:rPr>
              <a:t>Another example with a larger dataset</a:t>
            </a:r>
            <a:endParaRPr lang="en-US" b="1" dirty="0">
              <a:solidFill>
                <a:srgbClr val="8E1731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3431" y="1342871"/>
            <a:ext cx="5554249" cy="4728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1026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1373" y="3271397"/>
            <a:ext cx="11699402" cy="9008268"/>
          </a:xfrm>
          <a:prstGeom prst="rect">
            <a:avLst/>
          </a:prstGeom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1600201"/>
            <a:ext cx="10744200" cy="4123702"/>
          </a:xfrm>
        </p:spPr>
        <p:txBody>
          <a:bodyPr>
            <a:normAutofit/>
          </a:bodyPr>
          <a:lstStyle/>
          <a:p>
            <a:r>
              <a:rPr lang="en-US" dirty="0" smtClean="0"/>
              <a:t>Go back to “variables 3+ are”</a:t>
            </a:r>
          </a:p>
          <a:p>
            <a:pPr marL="0" indent="0">
              <a:buNone/>
            </a:pPr>
            <a:r>
              <a:rPr lang="en-US" dirty="0" smtClean="0"/>
              <a:t>(just right of step 1)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FFB4824-2F2C-0B4E-8B65-C35C93FB6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8708" y="675829"/>
            <a:ext cx="9478415" cy="500289"/>
          </a:xfrm>
          <a:prstGeom prst="rect">
            <a:avLst/>
          </a:prstGeom>
        </p:spPr>
        <p:txBody>
          <a:bodyPr/>
          <a:lstStyle/>
          <a:p>
            <a:r>
              <a:rPr lang="en-US" b="1" dirty="0" smtClean="0">
                <a:solidFill>
                  <a:srgbClr val="8E1731"/>
                </a:solidFill>
              </a:rPr>
              <a:t>What if our question includes the groups?</a:t>
            </a:r>
            <a:endParaRPr lang="en-US" b="1" dirty="0">
              <a:solidFill>
                <a:srgbClr val="8E1731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7946375" y="2114771"/>
            <a:ext cx="511825" cy="1321266"/>
          </a:xfrm>
          <a:prstGeom prst="straightConnector1">
            <a:avLst/>
          </a:prstGeom>
          <a:ln w="152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/>
          <p:cNvSpPr/>
          <p:nvPr/>
        </p:nvSpPr>
        <p:spPr>
          <a:xfrm>
            <a:off x="7378700" y="3436037"/>
            <a:ext cx="977900" cy="945463"/>
          </a:xfrm>
          <a:prstGeom prst="ellipse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7813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1600201"/>
            <a:ext cx="10744200" cy="4123702"/>
          </a:xfrm>
        </p:spPr>
        <p:txBody>
          <a:bodyPr>
            <a:normAutofit/>
          </a:bodyPr>
          <a:lstStyle/>
          <a:p>
            <a:r>
              <a:rPr lang="en-US" dirty="0" smtClean="0"/>
              <a:t>Variables 3+ are…</a:t>
            </a:r>
          </a:p>
          <a:p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FFB4824-2F2C-0B4E-8B65-C35C93FB6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8708" y="675829"/>
            <a:ext cx="9478415" cy="500289"/>
          </a:xfrm>
          <a:prstGeom prst="rect">
            <a:avLst/>
          </a:prstGeom>
        </p:spPr>
        <p:txBody>
          <a:bodyPr/>
          <a:lstStyle/>
          <a:p>
            <a:r>
              <a:rPr lang="en-US" b="1" dirty="0" smtClean="0">
                <a:solidFill>
                  <a:srgbClr val="8E1731"/>
                </a:solidFill>
              </a:rPr>
              <a:t>What about our grouping variables?</a:t>
            </a:r>
            <a:endParaRPr lang="en-US" b="1" dirty="0">
              <a:solidFill>
                <a:srgbClr val="8E1731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52421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1373" y="3271397"/>
            <a:ext cx="11699402" cy="9008268"/>
          </a:xfrm>
          <a:prstGeom prst="rect">
            <a:avLst/>
          </a:prstGeom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1600201"/>
            <a:ext cx="10744200" cy="4123702"/>
          </a:xfrm>
        </p:spPr>
        <p:txBody>
          <a:bodyPr>
            <a:normAutofit/>
          </a:bodyPr>
          <a:lstStyle/>
          <a:p>
            <a:r>
              <a:rPr lang="en-US" dirty="0" smtClean="0"/>
              <a:t>Variables 3+ are…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FFB4824-2F2C-0B4E-8B65-C35C93FB6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8708" y="675829"/>
            <a:ext cx="9478415" cy="500289"/>
          </a:xfrm>
          <a:prstGeom prst="rect">
            <a:avLst/>
          </a:prstGeom>
        </p:spPr>
        <p:txBody>
          <a:bodyPr/>
          <a:lstStyle/>
          <a:p>
            <a:r>
              <a:rPr lang="en-US" b="1" dirty="0" smtClean="0">
                <a:solidFill>
                  <a:srgbClr val="8E1731"/>
                </a:solidFill>
              </a:rPr>
              <a:t>What if our question includes the groups?</a:t>
            </a:r>
            <a:endParaRPr lang="en-US" b="1" dirty="0">
              <a:solidFill>
                <a:srgbClr val="8E1731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8292230" y="2647325"/>
            <a:ext cx="511825" cy="1321266"/>
          </a:xfrm>
          <a:prstGeom prst="straightConnector1">
            <a:avLst/>
          </a:prstGeom>
          <a:ln w="152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/>
          <p:cNvSpPr/>
          <p:nvPr/>
        </p:nvSpPr>
        <p:spPr>
          <a:xfrm>
            <a:off x="6840080" y="4098312"/>
            <a:ext cx="1840457" cy="711373"/>
          </a:xfrm>
          <a:prstGeom prst="ellipse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0285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maximize </a:t>
            </a:r>
            <a:r>
              <a:rPr lang="en-US" dirty="0"/>
              <a:t>data portrayed to a </a:t>
            </a:r>
            <a:r>
              <a:rPr lang="en-US" dirty="0" smtClean="0"/>
              <a:t>reader with clarity</a:t>
            </a:r>
          </a:p>
          <a:p>
            <a:r>
              <a:rPr lang="en-US" dirty="0" smtClean="0"/>
              <a:t>consider factors for choosing a visualization tool</a:t>
            </a:r>
          </a:p>
          <a:p>
            <a:r>
              <a:rPr lang="en-US" dirty="0" smtClean="0"/>
              <a:t>examine your own data for visualization improvements</a:t>
            </a:r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FFB4824-2F2C-0B4E-8B65-C35C93FB68FF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b="1" dirty="0" smtClean="0">
                <a:solidFill>
                  <a:srgbClr val="8E1731"/>
                </a:solidFill>
              </a:rPr>
              <a:t>Goals for today</a:t>
            </a:r>
            <a:endParaRPr lang="en-US" b="1" dirty="0">
              <a:solidFill>
                <a:srgbClr val="8E1731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39329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1373" y="3271397"/>
            <a:ext cx="11699402" cy="9008268"/>
          </a:xfrm>
          <a:prstGeom prst="rect">
            <a:avLst/>
          </a:prstGeom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1600201"/>
            <a:ext cx="10744200" cy="4123702"/>
          </a:xfrm>
        </p:spPr>
        <p:txBody>
          <a:bodyPr>
            <a:normAutofit/>
          </a:bodyPr>
          <a:lstStyle/>
          <a:p>
            <a:r>
              <a:rPr lang="en-US" dirty="0" smtClean="0"/>
              <a:t>We know we want a scatterplot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FFB4824-2F2C-0B4E-8B65-C35C93FB6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8708" y="675829"/>
            <a:ext cx="9478415" cy="500289"/>
          </a:xfrm>
          <a:prstGeom prst="rect">
            <a:avLst/>
          </a:prstGeom>
        </p:spPr>
        <p:txBody>
          <a:bodyPr/>
          <a:lstStyle/>
          <a:p>
            <a:r>
              <a:rPr lang="en-US" b="1" dirty="0" smtClean="0">
                <a:solidFill>
                  <a:srgbClr val="8E1731"/>
                </a:solidFill>
              </a:rPr>
              <a:t>What if our question includes the groups?</a:t>
            </a:r>
            <a:endParaRPr lang="en-US" b="1" dirty="0">
              <a:solidFill>
                <a:srgbClr val="8E1731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10647123" y="2847314"/>
            <a:ext cx="511825" cy="1321266"/>
          </a:xfrm>
          <a:prstGeom prst="straightConnector1">
            <a:avLst/>
          </a:prstGeom>
          <a:ln w="152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/>
          <p:cNvSpPr/>
          <p:nvPr/>
        </p:nvSpPr>
        <p:spPr>
          <a:xfrm>
            <a:off x="8067630" y="4221271"/>
            <a:ext cx="3506420" cy="711373"/>
          </a:xfrm>
          <a:prstGeom prst="ellipse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1215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1600201"/>
            <a:ext cx="5052164" cy="4123702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2"/>
                </a:solidFill>
              </a:rPr>
              <a:t>Variables 3+ are…</a:t>
            </a:r>
          </a:p>
          <a:p>
            <a:r>
              <a:rPr lang="en-US" dirty="0" smtClean="0"/>
              <a:t>How many grouping variables?</a:t>
            </a:r>
          </a:p>
          <a:p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FFB4824-2F2C-0B4E-8B65-C35C93FB6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8708" y="675829"/>
            <a:ext cx="9478415" cy="500289"/>
          </a:xfrm>
          <a:prstGeom prst="rect">
            <a:avLst/>
          </a:prstGeom>
        </p:spPr>
        <p:txBody>
          <a:bodyPr/>
          <a:lstStyle/>
          <a:p>
            <a:r>
              <a:rPr lang="en-US" b="1" dirty="0" smtClean="0">
                <a:solidFill>
                  <a:srgbClr val="8E1731"/>
                </a:solidFill>
              </a:rPr>
              <a:t>What about our grouping variables?</a:t>
            </a:r>
            <a:endParaRPr lang="en-US" b="1" dirty="0">
              <a:solidFill>
                <a:srgbClr val="8E1731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3474" y="1486822"/>
            <a:ext cx="5498926" cy="8114461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8219510" y="1183311"/>
            <a:ext cx="3784600" cy="1193238"/>
          </a:xfrm>
          <a:prstGeom prst="ellipse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9236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1600201"/>
            <a:ext cx="5052164" cy="4123702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2"/>
                </a:solidFill>
              </a:rPr>
              <a:t>Variables 3+ are…</a:t>
            </a:r>
          </a:p>
          <a:p>
            <a:r>
              <a:rPr lang="en-US" dirty="0" smtClean="0"/>
              <a:t>How many grouping variables?</a:t>
            </a:r>
          </a:p>
          <a:p>
            <a:r>
              <a:rPr lang="en-US" dirty="0" smtClean="0"/>
              <a:t>Two = “few”??</a:t>
            </a:r>
          </a:p>
          <a:p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FFB4824-2F2C-0B4E-8B65-C35C93FB6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8708" y="675829"/>
            <a:ext cx="9478415" cy="500289"/>
          </a:xfrm>
          <a:prstGeom prst="rect">
            <a:avLst/>
          </a:prstGeom>
        </p:spPr>
        <p:txBody>
          <a:bodyPr/>
          <a:lstStyle/>
          <a:p>
            <a:r>
              <a:rPr lang="en-US" b="1" dirty="0" smtClean="0">
                <a:solidFill>
                  <a:srgbClr val="8E1731"/>
                </a:solidFill>
              </a:rPr>
              <a:t>What about our grouping variables?</a:t>
            </a:r>
            <a:endParaRPr lang="en-US" b="1" dirty="0">
              <a:solidFill>
                <a:srgbClr val="8E1731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3474" y="1486822"/>
            <a:ext cx="5498926" cy="8114461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8219510" y="1183311"/>
            <a:ext cx="3784600" cy="1193238"/>
          </a:xfrm>
          <a:prstGeom prst="ellipse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3531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1600201"/>
            <a:ext cx="5052164" cy="4123702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2"/>
                </a:solidFill>
              </a:rPr>
              <a:t>Variables 3+ are…</a:t>
            </a:r>
          </a:p>
          <a:p>
            <a:r>
              <a:rPr lang="en-US" dirty="0" smtClean="0">
                <a:solidFill>
                  <a:schemeClr val="bg2"/>
                </a:solidFill>
              </a:rPr>
              <a:t>How many grouping variables?</a:t>
            </a:r>
          </a:p>
          <a:p>
            <a:r>
              <a:rPr lang="en-US" dirty="0" smtClean="0">
                <a:solidFill>
                  <a:schemeClr val="bg2"/>
                </a:solidFill>
              </a:rPr>
              <a:t>Two = “few”??</a:t>
            </a:r>
          </a:p>
          <a:p>
            <a:r>
              <a:rPr lang="en-US" dirty="0"/>
              <a:t>Distinguish by symbols and colors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FFB4824-2F2C-0B4E-8B65-C35C93FB6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8708" y="675829"/>
            <a:ext cx="9478415" cy="500289"/>
          </a:xfrm>
          <a:prstGeom prst="rect">
            <a:avLst/>
          </a:prstGeom>
        </p:spPr>
        <p:txBody>
          <a:bodyPr/>
          <a:lstStyle/>
          <a:p>
            <a:r>
              <a:rPr lang="en-US" b="1" dirty="0" smtClean="0">
                <a:solidFill>
                  <a:srgbClr val="8E1731"/>
                </a:solidFill>
              </a:rPr>
              <a:t>What about our grouping variables?</a:t>
            </a:r>
            <a:endParaRPr lang="en-US" b="1" dirty="0">
              <a:solidFill>
                <a:srgbClr val="8E1731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2550" y="1866814"/>
            <a:ext cx="5714286" cy="35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0308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1600201"/>
            <a:ext cx="5052164" cy="4123702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2"/>
                </a:solidFill>
              </a:rPr>
              <a:t>Variables 3+ are…</a:t>
            </a:r>
          </a:p>
          <a:p>
            <a:r>
              <a:rPr lang="en-US" dirty="0" smtClean="0">
                <a:solidFill>
                  <a:schemeClr val="bg2"/>
                </a:solidFill>
              </a:rPr>
              <a:t>How many grouping variables?</a:t>
            </a:r>
          </a:p>
          <a:p>
            <a:r>
              <a:rPr lang="en-US" dirty="0" smtClean="0">
                <a:solidFill>
                  <a:schemeClr val="bg2"/>
                </a:solidFill>
              </a:rPr>
              <a:t>Two = “few”??</a:t>
            </a:r>
          </a:p>
          <a:p>
            <a:r>
              <a:rPr lang="en-US" dirty="0">
                <a:solidFill>
                  <a:schemeClr val="bg2"/>
                </a:solidFill>
              </a:rPr>
              <a:t>Distinguish by symbols and </a:t>
            </a:r>
            <a:r>
              <a:rPr lang="en-US" dirty="0" smtClean="0">
                <a:solidFill>
                  <a:schemeClr val="bg2"/>
                </a:solidFill>
              </a:rPr>
              <a:t>colors</a:t>
            </a:r>
          </a:p>
          <a:p>
            <a:r>
              <a:rPr lang="en-US" dirty="0" smtClean="0"/>
              <a:t>Ask your colleagues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FFB4824-2F2C-0B4E-8B65-C35C93FB6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8708" y="675829"/>
            <a:ext cx="9478415" cy="500289"/>
          </a:xfrm>
          <a:prstGeom prst="rect">
            <a:avLst/>
          </a:prstGeom>
        </p:spPr>
        <p:txBody>
          <a:bodyPr/>
          <a:lstStyle/>
          <a:p>
            <a:r>
              <a:rPr lang="en-US" b="1" dirty="0" smtClean="0">
                <a:solidFill>
                  <a:srgbClr val="8E1731"/>
                </a:solidFill>
              </a:rPr>
              <a:t>What about our grouping variables?</a:t>
            </a:r>
            <a:endParaRPr lang="en-US" b="1" dirty="0">
              <a:solidFill>
                <a:srgbClr val="8E1731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2550" y="1866814"/>
            <a:ext cx="5714286" cy="35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7947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599" y="1600201"/>
            <a:ext cx="6154455" cy="4123702"/>
          </a:xfrm>
        </p:spPr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chemeClr val="bg2"/>
                </a:solidFill>
              </a:rPr>
              <a:t>Variables 3+ are…</a:t>
            </a:r>
          </a:p>
          <a:p>
            <a:r>
              <a:rPr lang="en-US" dirty="0" smtClean="0">
                <a:solidFill>
                  <a:schemeClr val="bg2"/>
                </a:solidFill>
              </a:rPr>
              <a:t>How many grouping variables?</a:t>
            </a:r>
          </a:p>
          <a:p>
            <a:r>
              <a:rPr lang="en-US" dirty="0" smtClean="0">
                <a:solidFill>
                  <a:schemeClr val="bg2"/>
                </a:solidFill>
              </a:rPr>
              <a:t>Two = “few”??</a:t>
            </a:r>
          </a:p>
          <a:p>
            <a:r>
              <a:rPr lang="en-US" dirty="0">
                <a:solidFill>
                  <a:schemeClr val="bg2"/>
                </a:solidFill>
              </a:rPr>
              <a:t>Distinguish by symbols and </a:t>
            </a:r>
            <a:r>
              <a:rPr lang="en-US" dirty="0" smtClean="0">
                <a:solidFill>
                  <a:schemeClr val="bg2"/>
                </a:solidFill>
              </a:rPr>
              <a:t>colors</a:t>
            </a:r>
          </a:p>
          <a:p>
            <a:r>
              <a:rPr lang="en-US" dirty="0" smtClean="0">
                <a:solidFill>
                  <a:schemeClr val="bg2"/>
                </a:solidFill>
              </a:rPr>
              <a:t>Ask your colleagues</a:t>
            </a:r>
          </a:p>
          <a:p>
            <a:r>
              <a:rPr lang="en-US" dirty="0" smtClean="0"/>
              <a:t>Reviewer 3: “can’t read your plot”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FFB4824-2F2C-0B4E-8B65-C35C93FB6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8708" y="675829"/>
            <a:ext cx="9478415" cy="500289"/>
          </a:xfrm>
          <a:prstGeom prst="rect">
            <a:avLst/>
          </a:prstGeom>
        </p:spPr>
        <p:txBody>
          <a:bodyPr/>
          <a:lstStyle/>
          <a:p>
            <a:r>
              <a:rPr lang="en-US" b="1" dirty="0" smtClean="0">
                <a:solidFill>
                  <a:srgbClr val="8E1731"/>
                </a:solidFill>
              </a:rPr>
              <a:t>What about our grouping variables?</a:t>
            </a:r>
            <a:endParaRPr lang="en-US" b="1" dirty="0">
              <a:solidFill>
                <a:srgbClr val="8E1731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2550" y="1866814"/>
            <a:ext cx="5714286" cy="35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2362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1600201"/>
            <a:ext cx="10744200" cy="4123702"/>
          </a:xfrm>
        </p:spPr>
        <p:txBody>
          <a:bodyPr>
            <a:normAutofit/>
          </a:bodyPr>
          <a:lstStyle/>
          <a:p>
            <a:r>
              <a:rPr lang="en-US" dirty="0" smtClean="0"/>
              <a:t>Go back to how many grouping variables?</a:t>
            </a:r>
          </a:p>
          <a:p>
            <a:r>
              <a:rPr lang="en-US" dirty="0" smtClean="0"/>
              <a:t>“Few” vs “few to many” – let’s try the other choice</a:t>
            </a:r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FFB4824-2F2C-0B4E-8B65-C35C93FB6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8708" y="675829"/>
            <a:ext cx="9478415" cy="500289"/>
          </a:xfrm>
          <a:prstGeom prst="rect">
            <a:avLst/>
          </a:prstGeom>
        </p:spPr>
        <p:txBody>
          <a:bodyPr/>
          <a:lstStyle/>
          <a:p>
            <a:r>
              <a:rPr lang="en-US" b="1" dirty="0" smtClean="0">
                <a:solidFill>
                  <a:srgbClr val="8E1731"/>
                </a:solidFill>
              </a:rPr>
              <a:t>What if our question includes the groups?</a:t>
            </a:r>
            <a:endParaRPr lang="en-US" b="1" dirty="0">
              <a:solidFill>
                <a:srgbClr val="8E1731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38244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1600201"/>
            <a:ext cx="10744200" cy="4123702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2"/>
                </a:solidFill>
              </a:rPr>
              <a:t>Go back to how many grouping variables?</a:t>
            </a:r>
          </a:p>
          <a:p>
            <a:r>
              <a:rPr lang="en-US" dirty="0" smtClean="0">
                <a:solidFill>
                  <a:schemeClr val="bg2"/>
                </a:solidFill>
              </a:rPr>
              <a:t>“Few” vs “few to many” – let’s try the other choice</a:t>
            </a:r>
          </a:p>
          <a:p>
            <a:r>
              <a:rPr lang="en-US" dirty="0" smtClean="0"/>
              <a:t>Plot data in panels</a:t>
            </a:r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FFB4824-2F2C-0B4E-8B65-C35C93FB6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8708" y="675829"/>
            <a:ext cx="9478415" cy="500289"/>
          </a:xfrm>
          <a:prstGeom prst="rect">
            <a:avLst/>
          </a:prstGeom>
        </p:spPr>
        <p:txBody>
          <a:bodyPr/>
          <a:lstStyle/>
          <a:p>
            <a:r>
              <a:rPr lang="en-US" b="1" dirty="0" smtClean="0">
                <a:solidFill>
                  <a:srgbClr val="8E1731"/>
                </a:solidFill>
              </a:rPr>
              <a:t>What if our question includes the groups?</a:t>
            </a:r>
            <a:endParaRPr lang="en-US" b="1" dirty="0">
              <a:solidFill>
                <a:srgbClr val="8E1731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6321" y="3368503"/>
            <a:ext cx="8895238" cy="35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784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1600201"/>
            <a:ext cx="10744200" cy="4123702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2"/>
                </a:solidFill>
              </a:rPr>
              <a:t>Go back to how many grouping variables?</a:t>
            </a:r>
          </a:p>
          <a:p>
            <a:r>
              <a:rPr lang="en-US" dirty="0" smtClean="0">
                <a:solidFill>
                  <a:schemeClr val="bg2"/>
                </a:solidFill>
              </a:rPr>
              <a:t>“Few” vs “few to many” – let’s try the other choice</a:t>
            </a:r>
          </a:p>
          <a:p>
            <a:r>
              <a:rPr lang="en-US" dirty="0" smtClean="0"/>
              <a:t>Plot data in panels</a:t>
            </a:r>
          </a:p>
          <a:p>
            <a:r>
              <a:rPr lang="en-US" dirty="0" smtClean="0"/>
              <a:t>Reviewer 3: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“Not bad now”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FFB4824-2F2C-0B4E-8B65-C35C93FB6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8708" y="675829"/>
            <a:ext cx="9478415" cy="500289"/>
          </a:xfrm>
          <a:prstGeom prst="rect">
            <a:avLst/>
          </a:prstGeom>
        </p:spPr>
        <p:txBody>
          <a:bodyPr/>
          <a:lstStyle/>
          <a:p>
            <a:r>
              <a:rPr lang="en-US" b="1" dirty="0" smtClean="0">
                <a:solidFill>
                  <a:srgbClr val="8E1731"/>
                </a:solidFill>
              </a:rPr>
              <a:t>What if our question includes the groups?</a:t>
            </a:r>
            <a:endParaRPr lang="en-US" b="1" dirty="0">
              <a:solidFill>
                <a:srgbClr val="8E1731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6321" y="3368503"/>
            <a:ext cx="8895238" cy="35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9512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1600201"/>
            <a:ext cx="10744200" cy="4123702"/>
          </a:xfrm>
        </p:spPr>
        <p:txBody>
          <a:bodyPr>
            <a:normAutofit/>
          </a:bodyPr>
          <a:lstStyle/>
          <a:p>
            <a:r>
              <a:rPr lang="en-US" dirty="0" smtClean="0"/>
              <a:t>We’ve chosen a visualization type based on our data structure and question</a:t>
            </a:r>
          </a:p>
          <a:p>
            <a:r>
              <a:rPr lang="en-US" dirty="0" smtClean="0"/>
              <a:t>Next, let’s make our visualization more effective in transmitting information to the viewer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FFB4824-2F2C-0B4E-8B65-C35C93FB6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8708" y="675829"/>
            <a:ext cx="9478415" cy="500289"/>
          </a:xfrm>
          <a:prstGeom prst="rect">
            <a:avLst/>
          </a:prstGeom>
        </p:spPr>
        <p:txBody>
          <a:bodyPr/>
          <a:lstStyle/>
          <a:p>
            <a:r>
              <a:rPr lang="en-US" b="1" dirty="0" smtClean="0">
                <a:solidFill>
                  <a:srgbClr val="8E1731"/>
                </a:solidFill>
              </a:rPr>
              <a:t>Step 1 summary</a:t>
            </a:r>
            <a:endParaRPr lang="en-US" b="1" dirty="0">
              <a:solidFill>
                <a:srgbClr val="8E1731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38357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Introduce </a:t>
            </a:r>
            <a:r>
              <a:rPr lang="en-US" dirty="0" smtClean="0"/>
              <a:t>yourselves with </a:t>
            </a:r>
            <a:r>
              <a:rPr lang="en-US" dirty="0" smtClean="0"/>
              <a:t>name</a:t>
            </a:r>
          </a:p>
          <a:p>
            <a:r>
              <a:rPr lang="en-US" dirty="0"/>
              <a:t>S</a:t>
            </a:r>
            <a:r>
              <a:rPr lang="en-US" dirty="0" smtClean="0"/>
              <a:t>omething you’re obsessed with recently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FFB4824-2F2C-0B4E-8B65-C35C93FB68FF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b="1" dirty="0" smtClean="0">
                <a:solidFill>
                  <a:srgbClr val="8E1731"/>
                </a:solidFill>
              </a:rPr>
              <a:t>Get started</a:t>
            </a:r>
            <a:endParaRPr lang="en-US" b="1" dirty="0">
              <a:solidFill>
                <a:srgbClr val="8E1731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15621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0"/>
          </p:nvPr>
        </p:nvSpPr>
        <p:spPr>
          <a:xfrm>
            <a:off x="664062" y="1486822"/>
            <a:ext cx="5384800" cy="4763173"/>
          </a:xfrm>
        </p:spPr>
        <p:txBody>
          <a:bodyPr/>
          <a:lstStyle/>
          <a:p>
            <a:r>
              <a:rPr lang="en-US" dirty="0" smtClean="0"/>
              <a:t>Accessibility</a:t>
            </a:r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FFB4824-2F2C-0B4E-8B65-C35C93FB68FF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b="1" smtClean="0">
                <a:solidFill>
                  <a:srgbClr val="8E1731"/>
                </a:solidFill>
              </a:rPr>
              <a:t>Step 2: effective visuals</a:t>
            </a:r>
            <a:endParaRPr lang="en-US" b="1" dirty="0">
              <a:solidFill>
                <a:srgbClr val="8E1731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624" y="2126293"/>
            <a:ext cx="5495238" cy="37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2548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0"/>
          </p:nvPr>
        </p:nvSpPr>
        <p:spPr>
          <a:xfrm>
            <a:off x="664062" y="1486822"/>
            <a:ext cx="5384800" cy="4763173"/>
          </a:xfrm>
        </p:spPr>
        <p:txBody>
          <a:bodyPr/>
          <a:lstStyle/>
          <a:p>
            <a:r>
              <a:rPr lang="en-US" dirty="0" smtClean="0"/>
              <a:t>Accessibility</a:t>
            </a:r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FFB4824-2F2C-0B4E-8B65-C35C93FB68FF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b="1" smtClean="0">
                <a:solidFill>
                  <a:srgbClr val="8E1731"/>
                </a:solidFill>
              </a:rPr>
              <a:t>Step 2: effective visuals</a:t>
            </a:r>
            <a:endParaRPr lang="en-US" b="1" dirty="0">
              <a:solidFill>
                <a:srgbClr val="8E1731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624" y="2126293"/>
            <a:ext cx="5495238" cy="373333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9300" y="2126293"/>
            <a:ext cx="5495238" cy="37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1535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FFFB4824-2F2C-0B4E-8B65-C35C93FB68FF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b="1" smtClean="0">
                <a:solidFill>
                  <a:srgbClr val="8E1731"/>
                </a:solidFill>
              </a:rPr>
              <a:t>Step 2: effective visuals</a:t>
            </a:r>
            <a:endParaRPr lang="en-US" b="1" dirty="0">
              <a:solidFill>
                <a:srgbClr val="8E1731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856" y="-116377"/>
            <a:ext cx="12213712" cy="7223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3324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 smtClean="0"/>
              <a:t>Summaries</a:t>
            </a:r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FFB4824-2F2C-0B4E-8B65-C35C93FB68FF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b="1" smtClean="0">
                <a:solidFill>
                  <a:srgbClr val="8E1731"/>
                </a:solidFill>
              </a:rPr>
              <a:t>Step 2: effective visuals</a:t>
            </a:r>
            <a:endParaRPr lang="en-US" b="1" dirty="0">
              <a:solidFill>
                <a:srgbClr val="8E1731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176" y="2252289"/>
            <a:ext cx="5228571" cy="37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6486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 smtClean="0"/>
              <a:t>Summaries</a:t>
            </a:r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FFB4824-2F2C-0B4E-8B65-C35C93FB68FF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b="1" smtClean="0">
                <a:solidFill>
                  <a:srgbClr val="8E1731"/>
                </a:solidFill>
              </a:rPr>
              <a:t>Step 2: effective visuals</a:t>
            </a:r>
            <a:endParaRPr lang="en-US" b="1" dirty="0">
              <a:solidFill>
                <a:srgbClr val="8E1731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176" y="2252289"/>
            <a:ext cx="5228571" cy="373333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0747" y="2114771"/>
            <a:ext cx="5228571" cy="37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0466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0"/>
          </p:nvPr>
        </p:nvSpPr>
        <p:spPr>
          <a:xfrm>
            <a:off x="664061" y="1600201"/>
            <a:ext cx="9970535" cy="4123702"/>
          </a:xfrm>
        </p:spPr>
        <p:txBody>
          <a:bodyPr/>
          <a:lstStyle/>
          <a:p>
            <a:r>
              <a:rPr lang="en-US" dirty="0" smtClean="0"/>
              <a:t>Data/ink ratio</a:t>
            </a:r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FFB4824-2F2C-0B4E-8B65-C35C93FB68FF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b="1" smtClean="0">
                <a:solidFill>
                  <a:srgbClr val="8E1731"/>
                </a:solidFill>
              </a:rPr>
              <a:t>Step 2: effective visuals</a:t>
            </a:r>
            <a:endParaRPr lang="en-US" b="1" dirty="0">
              <a:solidFill>
                <a:srgbClr val="8E1731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775" y="2227351"/>
            <a:ext cx="5228571" cy="37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35067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0"/>
          </p:nvPr>
        </p:nvSpPr>
        <p:spPr>
          <a:xfrm>
            <a:off x="664061" y="1600201"/>
            <a:ext cx="9970535" cy="4123702"/>
          </a:xfrm>
        </p:spPr>
        <p:txBody>
          <a:bodyPr/>
          <a:lstStyle/>
          <a:p>
            <a:r>
              <a:rPr lang="en-US" dirty="0" smtClean="0"/>
              <a:t>Data/ink ratio</a:t>
            </a:r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FFB4824-2F2C-0B4E-8B65-C35C93FB68FF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b="1" smtClean="0">
                <a:solidFill>
                  <a:srgbClr val="8E1731"/>
                </a:solidFill>
              </a:rPr>
              <a:t>Step 2: effective visuals</a:t>
            </a:r>
            <a:endParaRPr lang="en-US" b="1" dirty="0">
              <a:solidFill>
                <a:srgbClr val="8E1731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775" y="2227351"/>
            <a:ext cx="5228571" cy="373333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4914" y="2227351"/>
            <a:ext cx="5228571" cy="37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3143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0"/>
          </p:nvPr>
        </p:nvSpPr>
        <p:spPr>
          <a:xfrm>
            <a:off x="664061" y="1600201"/>
            <a:ext cx="9970535" cy="4123702"/>
          </a:xfrm>
        </p:spPr>
        <p:txBody>
          <a:bodyPr/>
          <a:lstStyle/>
          <a:p>
            <a:r>
              <a:rPr lang="en-US" dirty="0" smtClean="0"/>
              <a:t>Data density (data/whitespace ratio)</a:t>
            </a:r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FFB4824-2F2C-0B4E-8B65-C35C93FB68FF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b="1" smtClean="0">
                <a:solidFill>
                  <a:srgbClr val="8E1731"/>
                </a:solidFill>
              </a:rPr>
              <a:t>Step 2: effective visuals</a:t>
            </a:r>
            <a:endParaRPr lang="en-US" b="1" dirty="0">
              <a:solidFill>
                <a:srgbClr val="8E1731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695" y="2222478"/>
            <a:ext cx="5228571" cy="37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3855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0"/>
          </p:nvPr>
        </p:nvSpPr>
        <p:spPr>
          <a:xfrm>
            <a:off x="664061" y="1600201"/>
            <a:ext cx="9970535" cy="4123702"/>
          </a:xfrm>
        </p:spPr>
        <p:txBody>
          <a:bodyPr/>
          <a:lstStyle/>
          <a:p>
            <a:r>
              <a:rPr lang="en-US" dirty="0" smtClean="0"/>
              <a:t>Data density (data/whitespace ratio)</a:t>
            </a:r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FFB4824-2F2C-0B4E-8B65-C35C93FB68FF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b="1" smtClean="0">
                <a:solidFill>
                  <a:srgbClr val="8E1731"/>
                </a:solidFill>
              </a:rPr>
              <a:t>Step 2: effective visuals</a:t>
            </a:r>
            <a:endParaRPr lang="en-US" b="1" dirty="0">
              <a:solidFill>
                <a:srgbClr val="8E1731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695" y="2222478"/>
            <a:ext cx="5228571" cy="373333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7343" y="2797902"/>
            <a:ext cx="4719805" cy="3041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3990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FFFB4824-2F2C-0B4E-8B65-C35C93FB6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8708" y="675829"/>
            <a:ext cx="9616202" cy="500289"/>
          </a:xfrm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rgbClr val="8E1731"/>
                </a:solidFill>
              </a:rPr>
              <a:t>What is effective about this?  What is not?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9944" y="2104836"/>
            <a:ext cx="6057143" cy="38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830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1600201"/>
            <a:ext cx="4588701" cy="4123702"/>
          </a:xfrm>
        </p:spPr>
        <p:txBody>
          <a:bodyPr>
            <a:normAutofit/>
          </a:bodyPr>
          <a:lstStyle/>
          <a:p>
            <a:r>
              <a:rPr lang="en-US" dirty="0" smtClean="0"/>
              <a:t>Match your data and hypothesis to graph type with “chart of charts”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FFB4824-2F2C-0B4E-8B65-C35C93FB68FF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b="1" dirty="0" smtClean="0">
                <a:solidFill>
                  <a:srgbClr val="8E1731"/>
                </a:solidFill>
              </a:rPr>
              <a:t>First, choose your visualization</a:t>
            </a:r>
            <a:endParaRPr lang="en-US" b="1" dirty="0">
              <a:solidFill>
                <a:srgbClr val="8E1731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3874" y="1864332"/>
            <a:ext cx="5179564" cy="3988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57715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FFFB4824-2F2C-0B4E-8B65-C35C93FB6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8708" y="675829"/>
            <a:ext cx="9616202" cy="500289"/>
          </a:xfrm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rgbClr val="8E1731"/>
                </a:solidFill>
              </a:rPr>
              <a:t>What is effective about this?  What is not?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9944" y="2104836"/>
            <a:ext cx="6057143" cy="389523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752970" y="2328916"/>
            <a:ext cx="443903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Effective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No related items needing connected</a:t>
            </a:r>
          </a:p>
          <a:p>
            <a:r>
              <a:rPr lang="en-US" dirty="0" smtClean="0"/>
              <a:t>Not effective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Extraneous grid lines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Unnecessary background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Low contrast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Font </a:t>
            </a:r>
            <a:r>
              <a:rPr lang="en-US" dirty="0"/>
              <a:t>sizes (presentations vs manuscripts)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26241342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FFFB4824-2F2C-0B4E-8B65-C35C93FB6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8708" y="675829"/>
            <a:ext cx="9616202" cy="500289"/>
          </a:xfrm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rgbClr val="8E1731"/>
                </a:solidFill>
              </a:rPr>
              <a:t>What </a:t>
            </a:r>
            <a:r>
              <a:rPr lang="en-US" b="1" dirty="0" smtClean="0">
                <a:solidFill>
                  <a:srgbClr val="8E1731"/>
                </a:solidFill>
              </a:rPr>
              <a:t>improvements can we make?</a:t>
            </a:r>
            <a:endParaRPr lang="en-US" b="1" dirty="0">
              <a:solidFill>
                <a:srgbClr val="8E1731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7742867" y="2632835"/>
            <a:ext cx="3977186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Increased data density with colors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Color contrasts</a:t>
            </a:r>
            <a:endParaRPr lang="en-US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Removed grid lines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Increased font size for readability</a:t>
            </a:r>
            <a:endParaRPr lang="en-US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b="1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038" y="2137857"/>
            <a:ext cx="6057143" cy="38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74828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FFFB4824-2F2C-0B4E-8B65-C35C93FB6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8708" y="675829"/>
            <a:ext cx="9616202" cy="500289"/>
          </a:xfrm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rgbClr val="8E1731"/>
                </a:solidFill>
              </a:rPr>
              <a:t>What </a:t>
            </a:r>
            <a:r>
              <a:rPr lang="en-US" b="1" dirty="0" smtClean="0">
                <a:solidFill>
                  <a:srgbClr val="8E1731"/>
                </a:solidFill>
              </a:rPr>
              <a:t>else could we improve?</a:t>
            </a:r>
            <a:endParaRPr lang="en-US" b="1" dirty="0">
              <a:solidFill>
                <a:srgbClr val="8E1731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7158389" y="1690688"/>
            <a:ext cx="4011376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Grayscale colors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Increase legend size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What is clarity?  Is it ordered?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For a presentation, rotate y-axis label to horizontal</a:t>
            </a:r>
            <a:endParaRPr lang="en-US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Add thousands delimiters to large numbers</a:t>
            </a:r>
            <a:endParaRPr lang="en-US" sz="24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038" y="2137857"/>
            <a:ext cx="6057143" cy="38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59244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1600201"/>
            <a:ext cx="10744200" cy="4123702"/>
          </a:xfrm>
        </p:spPr>
        <p:txBody>
          <a:bodyPr>
            <a:normAutofit/>
          </a:bodyPr>
          <a:lstStyle/>
          <a:p>
            <a:r>
              <a:rPr lang="en-US" dirty="0" smtClean="0"/>
              <a:t>We’ve made our visualization more effective in transmitting information to the viewer</a:t>
            </a:r>
          </a:p>
          <a:p>
            <a:r>
              <a:rPr lang="en-US" dirty="0" smtClean="0"/>
              <a:t>Now we’ll check it for clarity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FFB4824-2F2C-0B4E-8B65-C35C93FB6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8708" y="675829"/>
            <a:ext cx="9478415" cy="500289"/>
          </a:xfrm>
          <a:prstGeom prst="rect">
            <a:avLst/>
          </a:prstGeom>
        </p:spPr>
        <p:txBody>
          <a:bodyPr/>
          <a:lstStyle/>
          <a:p>
            <a:r>
              <a:rPr lang="en-US" b="1" dirty="0" smtClean="0">
                <a:solidFill>
                  <a:srgbClr val="8E1731"/>
                </a:solidFill>
              </a:rPr>
              <a:t>Step 2 summary</a:t>
            </a:r>
            <a:endParaRPr lang="en-US" b="1" dirty="0">
              <a:solidFill>
                <a:srgbClr val="8E1731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747925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Symbols and axes proportional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8E1731"/>
                </a:solidFill>
              </a:rPr>
              <a:t>Step 3: clear visuals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658980"/>
            <a:ext cx="5133333" cy="328571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177325" y="2917767"/>
            <a:ext cx="1172095" cy="8645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77323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Symbols and axes proportional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8E1731"/>
                </a:solidFill>
              </a:rPr>
              <a:t>Step 3: clear visuals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658980"/>
            <a:ext cx="5133333" cy="328571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2933" y="2658980"/>
            <a:ext cx="5133333" cy="328571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177325" y="2917767"/>
            <a:ext cx="1172095" cy="8645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20690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Clear labels/</a:t>
            </a:r>
            <a:r>
              <a:rPr lang="en-US" dirty="0" err="1" smtClean="0"/>
              <a:t>symbology</a:t>
            </a:r>
            <a:r>
              <a:rPr lang="en-US" dirty="0" smtClean="0"/>
              <a:t> consistent with rest of document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8E1731"/>
                </a:solidFill>
              </a:rPr>
              <a:t>Step 3: clear visuals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218" y="2761503"/>
            <a:ext cx="5133333" cy="328571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7809" y="2761503"/>
            <a:ext cx="5133333" cy="32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76738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Clear labels/</a:t>
            </a:r>
            <a:r>
              <a:rPr lang="en-US" dirty="0" err="1" smtClean="0"/>
              <a:t>symbology</a:t>
            </a:r>
            <a:r>
              <a:rPr lang="en-US" dirty="0" smtClean="0"/>
              <a:t> consistent with rest of document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8E1731"/>
                </a:solidFill>
              </a:rPr>
              <a:t>Step 3: clear visuals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218" y="2761503"/>
            <a:ext cx="5133333" cy="328571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7809" y="2761503"/>
            <a:ext cx="5133333" cy="328571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728754" y="3187337"/>
            <a:ext cx="1410789" cy="1942012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0171611" y="3187337"/>
            <a:ext cx="1410789" cy="1942012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18542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368" y="2515486"/>
            <a:ext cx="5133333" cy="328571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0469" y="2525823"/>
            <a:ext cx="5133333" cy="3285714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Clear labels/</a:t>
            </a:r>
            <a:r>
              <a:rPr lang="en-US" dirty="0" err="1" smtClean="0"/>
              <a:t>symbology</a:t>
            </a:r>
            <a:r>
              <a:rPr lang="en-US" dirty="0" smtClean="0"/>
              <a:t> consistent with rest of document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8E1731"/>
                </a:solidFill>
              </a:rPr>
              <a:t>Step 3: clear visuals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872432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368" y="2515486"/>
            <a:ext cx="5133333" cy="328571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0469" y="2525823"/>
            <a:ext cx="5133333" cy="3285714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Clear labels/</a:t>
            </a:r>
            <a:r>
              <a:rPr lang="en-US" dirty="0" err="1" smtClean="0"/>
              <a:t>symbology</a:t>
            </a:r>
            <a:r>
              <a:rPr lang="en-US" dirty="0" smtClean="0"/>
              <a:t> consistent with rest of document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8E1731"/>
                </a:solidFill>
              </a:rPr>
              <a:t>Step 3: clear visuals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921082" y="3004457"/>
            <a:ext cx="1410789" cy="1942012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0333495" y="3004457"/>
            <a:ext cx="1410789" cy="1942012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9610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1600201"/>
            <a:ext cx="4588701" cy="4123702"/>
          </a:xfrm>
        </p:spPr>
        <p:txBody>
          <a:bodyPr>
            <a:normAutofit/>
          </a:bodyPr>
          <a:lstStyle/>
          <a:p>
            <a:r>
              <a:rPr lang="en-US" dirty="0" smtClean="0"/>
              <a:t>Match your data and hypothesis to graph type with “chart of charts”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FFB4824-2F2C-0B4E-8B65-C35C93FB68FF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b="1" dirty="0" smtClean="0">
                <a:solidFill>
                  <a:srgbClr val="8E1731"/>
                </a:solidFill>
              </a:rPr>
              <a:t>So, what’s your data?</a:t>
            </a:r>
            <a:endParaRPr lang="en-US" b="1" dirty="0">
              <a:solidFill>
                <a:srgbClr val="8E1731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6125226" y="1690688"/>
          <a:ext cx="5457174" cy="37330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28587">
                  <a:extLst>
                    <a:ext uri="{9D8B030D-6E8A-4147-A177-3AD203B41FA5}">
                      <a16:colId xmlns:a16="http://schemas.microsoft.com/office/drawing/2014/main" val="1034107027"/>
                    </a:ext>
                  </a:extLst>
                </a:gridCol>
                <a:gridCol w="2728587">
                  <a:extLst>
                    <a:ext uri="{9D8B030D-6E8A-4147-A177-3AD203B41FA5}">
                      <a16:colId xmlns:a16="http://schemas.microsoft.com/office/drawing/2014/main" val="1599097950"/>
                    </a:ext>
                  </a:extLst>
                </a:gridCol>
              </a:tblGrid>
              <a:tr h="1244361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Place</a:t>
                      </a:r>
                      <a:endParaRPr lang="en-US" sz="3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Population</a:t>
                      </a:r>
                      <a:endParaRPr lang="en-US" sz="3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98442078"/>
                  </a:ext>
                </a:extLst>
              </a:tr>
              <a:tr h="1244361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Norman, OK, USA</a:t>
                      </a:r>
                      <a:endParaRPr lang="en-US" sz="3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122,843</a:t>
                      </a:r>
                      <a:endParaRPr lang="en-US" sz="3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90726626"/>
                  </a:ext>
                </a:extLst>
              </a:tr>
              <a:tr h="1244361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Stillwater, OK, USA</a:t>
                      </a:r>
                      <a:endParaRPr lang="en-US" sz="3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49,829</a:t>
                      </a:r>
                      <a:endParaRPr lang="en-US" sz="3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99276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6418285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Reduce lack of context</a:t>
            </a: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8E1731"/>
                </a:solidFill>
              </a:rPr>
              <a:t>Step 3: clear visuals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683126"/>
            <a:ext cx="5133333" cy="32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70081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Reduce lack of context</a:t>
            </a: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8E1731"/>
                </a:solidFill>
              </a:rPr>
              <a:t>Step 3: clear visuals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683126"/>
            <a:ext cx="5133333" cy="328571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2657886"/>
            <a:ext cx="5133333" cy="32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84092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697" y="2758733"/>
            <a:ext cx="5133333" cy="32857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8E1731"/>
                </a:solidFill>
              </a:rPr>
              <a:t>Step 3: clear visuals</a:t>
            </a:r>
            <a:endParaRPr lang="en-US" dirty="0"/>
          </a:p>
        </p:txBody>
      </p:sp>
      <p:sp>
        <p:nvSpPr>
          <p:cNvPr id="6" name="Content Placeholder 3"/>
          <p:cNvSpPr txBox="1">
            <a:spLocks/>
          </p:cNvSpPr>
          <p:nvPr/>
        </p:nvSpPr>
        <p:spPr>
          <a:xfrm>
            <a:off x="609600" y="1446415"/>
            <a:ext cx="10972800" cy="4277488"/>
          </a:xfrm>
          <a:prstGeom prst="rect">
            <a:avLst/>
          </a:prstGeom>
        </p:spPr>
        <p:txBody>
          <a:bodyPr>
            <a:normAutofit/>
          </a:bodyPr>
          <a:lstStyle>
            <a:lvl1pPr marL="257162" indent="-257162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8E1731"/>
              </a:buClr>
              <a:buFont typeface="Wingdings" panose="05000000000000000000" pitchFamily="2" charset="2"/>
              <a:buChar char="§"/>
              <a:defRPr lang="en-US" sz="3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57185" indent="-21430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lang="en-US" sz="3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08" indent="-17144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Font typeface="Courier New" panose="02070309020205020404" pitchFamily="49" charset="0"/>
              <a:buChar char="o"/>
              <a:defRPr lang="en-US" sz="3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091" indent="-17144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lang="en-US" sz="3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42973" indent="-17144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SzPct val="35000"/>
              <a:buFont typeface="Courier New" panose="02070309020205020404" pitchFamily="49" charset="0"/>
              <a:buChar char="o"/>
              <a:defRPr lang="en-US" sz="320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 not change chart design partway through – can be done accidentally by having unevenly spaced numbers as categories!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047656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697" y="2758733"/>
            <a:ext cx="5133333" cy="3285714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09600" y="1446415"/>
            <a:ext cx="10972800" cy="4277488"/>
          </a:xfrm>
        </p:spPr>
        <p:txBody>
          <a:bodyPr/>
          <a:lstStyle/>
          <a:p>
            <a:r>
              <a:rPr lang="en-US" dirty="0"/>
              <a:t>Do not change chart design partway through – can be done accidentally by having unevenly spaced numbers as categories</a:t>
            </a:r>
            <a:r>
              <a:rPr lang="en-US" dirty="0" smtClean="0"/>
              <a:t>!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8E1731"/>
                </a:solidFill>
              </a:rPr>
              <a:t>Step 3: clear visuals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8954" y="2758733"/>
            <a:ext cx="5133333" cy="32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44944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Meet </a:t>
            </a:r>
            <a:r>
              <a:rPr lang="en-US" dirty="0"/>
              <a:t>your goal – what is your question or hypothesis</a:t>
            </a:r>
            <a:r>
              <a:rPr lang="en-US" dirty="0" smtClean="0"/>
              <a:t>?</a:t>
            </a:r>
          </a:p>
          <a:p>
            <a:r>
              <a:rPr lang="en-US" dirty="0" smtClean="0"/>
              <a:t>“Here we demonstrate four diets affect chicken weight divergently over time.”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8E1731"/>
                </a:solidFill>
              </a:rPr>
              <a:t>Step 3: clear visuals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6947" y="3174369"/>
            <a:ext cx="5133333" cy="32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62724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Meet </a:t>
            </a:r>
            <a:r>
              <a:rPr lang="en-US" dirty="0"/>
              <a:t>your goal – what is your question or hypothesis</a:t>
            </a:r>
            <a:r>
              <a:rPr lang="en-US" dirty="0" smtClean="0"/>
              <a:t>?</a:t>
            </a:r>
          </a:p>
          <a:p>
            <a:r>
              <a:rPr lang="en-US" dirty="0" smtClean="0"/>
              <a:t>“Here we demonstrate four diets affect chicken weight divergently over time.”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8E1731"/>
                </a:solidFill>
              </a:rPr>
              <a:t>Step 3: clear visuals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2009" y="3332310"/>
            <a:ext cx="5133333" cy="32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03199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8708" y="675829"/>
            <a:ext cx="10229977" cy="500289"/>
          </a:xfrm>
        </p:spPr>
        <p:txBody>
          <a:bodyPr/>
          <a:lstStyle/>
          <a:p>
            <a:r>
              <a:rPr lang="en-US" b="1" dirty="0">
                <a:solidFill>
                  <a:srgbClr val="8E1731"/>
                </a:solidFill>
              </a:rPr>
              <a:t>What is </a:t>
            </a:r>
            <a:r>
              <a:rPr lang="en-US" b="1" dirty="0" smtClean="0">
                <a:solidFill>
                  <a:srgbClr val="8E1731"/>
                </a:solidFill>
              </a:rPr>
              <a:t>clear or misleading about this?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188" y="2221214"/>
            <a:ext cx="6057143" cy="38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84770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8708" y="675829"/>
            <a:ext cx="10229977" cy="500289"/>
          </a:xfrm>
        </p:spPr>
        <p:txBody>
          <a:bodyPr/>
          <a:lstStyle/>
          <a:p>
            <a:r>
              <a:rPr lang="en-US" b="1" dirty="0">
                <a:solidFill>
                  <a:srgbClr val="8E1731"/>
                </a:solidFill>
              </a:rPr>
              <a:t>What is </a:t>
            </a:r>
            <a:r>
              <a:rPr lang="en-US" b="1" dirty="0" smtClean="0">
                <a:solidFill>
                  <a:srgbClr val="8E1731"/>
                </a:solidFill>
              </a:rPr>
              <a:t>clear or misleading about this?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188" y="2221214"/>
            <a:ext cx="6057143" cy="389523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7407057" y="1860766"/>
            <a:ext cx="4129414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Clear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Chart design consistent throughout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Units appropriate</a:t>
            </a:r>
          </a:p>
          <a:p>
            <a:endParaRPr lang="en-US" dirty="0"/>
          </a:p>
          <a:p>
            <a:r>
              <a:rPr lang="en-US" dirty="0" smtClean="0"/>
              <a:t>Potentially misleading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Symbols and axes proportional to numbers represented (problem with pie charts, area in general)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Lack of context: did not show all relevant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Clear labels (minimize abbreviations)	</a:t>
            </a:r>
          </a:p>
        </p:txBody>
      </p:sp>
    </p:spTree>
    <p:extLst>
      <p:ext uri="{BB962C8B-B14F-4D97-AF65-F5344CB8AC3E}">
        <p14:creationId xmlns:p14="http://schemas.microsoft.com/office/powerpoint/2010/main" val="333832026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8708" y="675829"/>
            <a:ext cx="10229977" cy="500289"/>
          </a:xfrm>
        </p:spPr>
        <p:txBody>
          <a:bodyPr/>
          <a:lstStyle/>
          <a:p>
            <a:r>
              <a:rPr lang="en-US" b="1" dirty="0" smtClean="0">
                <a:solidFill>
                  <a:srgbClr val="8E1731"/>
                </a:solidFill>
              </a:rPr>
              <a:t>What improvements can we make?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416" y="2081149"/>
            <a:ext cx="6047619" cy="389523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7407057" y="2490031"/>
            <a:ext cx="412941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Removed </a:t>
            </a:r>
            <a:r>
              <a:rPr lang="en-US" sz="2400" dirty="0"/>
              <a:t>area-cut relationship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Show full range of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Units for y-axis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Labels not abbreviated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333544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8708" y="675829"/>
            <a:ext cx="10229977" cy="500289"/>
          </a:xfrm>
        </p:spPr>
        <p:txBody>
          <a:bodyPr/>
          <a:lstStyle/>
          <a:p>
            <a:r>
              <a:rPr lang="en-US" b="1" dirty="0">
                <a:solidFill>
                  <a:srgbClr val="8E1731"/>
                </a:solidFill>
              </a:rPr>
              <a:t>What </a:t>
            </a:r>
            <a:r>
              <a:rPr lang="en-US" b="1" dirty="0" smtClean="0">
                <a:solidFill>
                  <a:srgbClr val="8E1731"/>
                </a:solidFill>
              </a:rPr>
              <a:t>else could we improve?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416" y="2081149"/>
            <a:ext cx="6047619" cy="389523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055035" y="1615859"/>
            <a:ext cx="434365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Decide if data density in interior is acceptable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Make “fair” easier to see from a distance (darker color)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Make all points easier to see from a distance (larger size)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Consider goal – do we need all cut categories?  Do we need a summary instead?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22738061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1600201"/>
            <a:ext cx="4588701" cy="4123702"/>
          </a:xfrm>
        </p:spPr>
        <p:txBody>
          <a:bodyPr>
            <a:normAutofit/>
          </a:bodyPr>
          <a:lstStyle/>
          <a:p>
            <a:r>
              <a:rPr lang="en-US" dirty="0" smtClean="0"/>
              <a:t>Two</a:t>
            </a:r>
          </a:p>
          <a:p>
            <a:r>
              <a:rPr lang="en-US" dirty="0" smtClean="0"/>
              <a:t>Is that “a few”?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FFB4824-2F2C-0B4E-8B65-C35C93FB68FF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b="1" dirty="0" smtClean="0">
                <a:solidFill>
                  <a:srgbClr val="8E1731"/>
                </a:solidFill>
              </a:rPr>
              <a:t>Step 1: how many data points?</a:t>
            </a:r>
            <a:endParaRPr lang="en-US" b="1" dirty="0">
              <a:solidFill>
                <a:srgbClr val="8E1731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6125226" y="1690688"/>
          <a:ext cx="5457174" cy="37330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28587">
                  <a:extLst>
                    <a:ext uri="{9D8B030D-6E8A-4147-A177-3AD203B41FA5}">
                      <a16:colId xmlns:a16="http://schemas.microsoft.com/office/drawing/2014/main" val="1034107027"/>
                    </a:ext>
                  </a:extLst>
                </a:gridCol>
                <a:gridCol w="2728587">
                  <a:extLst>
                    <a:ext uri="{9D8B030D-6E8A-4147-A177-3AD203B41FA5}">
                      <a16:colId xmlns:a16="http://schemas.microsoft.com/office/drawing/2014/main" val="1599097950"/>
                    </a:ext>
                  </a:extLst>
                </a:gridCol>
              </a:tblGrid>
              <a:tr h="1244361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Place</a:t>
                      </a:r>
                      <a:endParaRPr lang="en-US" sz="3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Population</a:t>
                      </a:r>
                      <a:endParaRPr lang="en-US" sz="3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98442078"/>
                  </a:ext>
                </a:extLst>
              </a:tr>
              <a:tr h="1244361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Norman, OK, USA</a:t>
                      </a:r>
                      <a:endParaRPr lang="en-US" sz="3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122,843</a:t>
                      </a:r>
                      <a:endParaRPr lang="en-US" sz="3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90726626"/>
                  </a:ext>
                </a:extLst>
              </a:tr>
              <a:tr h="1244361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Stillwater, OK, USA</a:t>
                      </a:r>
                      <a:endParaRPr lang="en-US" sz="3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49,829</a:t>
                      </a:r>
                      <a:endParaRPr lang="en-US" sz="3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99276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4787413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1600201"/>
            <a:ext cx="10744200" cy="4123702"/>
          </a:xfrm>
        </p:spPr>
        <p:txBody>
          <a:bodyPr>
            <a:normAutofit/>
          </a:bodyPr>
          <a:lstStyle/>
          <a:p>
            <a:r>
              <a:rPr lang="en-US" dirty="0" smtClean="0"/>
              <a:t>We’ve made our visualization clear and effective to get our result to the viewer</a:t>
            </a:r>
          </a:p>
          <a:p>
            <a:r>
              <a:rPr lang="en-US" dirty="0" smtClean="0"/>
              <a:t>Next, let’s </a:t>
            </a:r>
            <a:r>
              <a:rPr lang="en-US" dirty="0" smtClean="0"/>
              <a:t>consider the tools</a:t>
            </a:r>
            <a:endParaRPr lang="en-US" dirty="0" smtClean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FFB4824-2F2C-0B4E-8B65-C35C93FB6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8708" y="675829"/>
            <a:ext cx="9478415" cy="500289"/>
          </a:xfrm>
          <a:prstGeom prst="rect">
            <a:avLst/>
          </a:prstGeom>
        </p:spPr>
        <p:txBody>
          <a:bodyPr/>
          <a:lstStyle/>
          <a:p>
            <a:r>
              <a:rPr lang="en-US" b="1" dirty="0" smtClean="0">
                <a:solidFill>
                  <a:srgbClr val="8E1731"/>
                </a:solidFill>
              </a:rPr>
              <a:t>Step 3 summary</a:t>
            </a:r>
            <a:endParaRPr lang="en-US" b="1" dirty="0">
              <a:solidFill>
                <a:srgbClr val="8E1731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391601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0"/>
          </p:nvPr>
        </p:nvSpPr>
        <p:spPr>
          <a:xfrm>
            <a:off x="696191" y="1745673"/>
            <a:ext cx="9684327" cy="4379554"/>
          </a:xfrm>
        </p:spPr>
        <p:txBody>
          <a:bodyPr>
            <a:normAutofit/>
          </a:bodyPr>
          <a:lstStyle/>
          <a:p>
            <a:r>
              <a:rPr lang="en-US" dirty="0" smtClean="0"/>
              <a:t>Available </a:t>
            </a:r>
            <a:r>
              <a:rPr lang="en-US" dirty="0"/>
              <a:t>time to invest vs. </a:t>
            </a:r>
            <a:r>
              <a:rPr lang="en-US" dirty="0" smtClean="0"/>
              <a:t>benefit from its use</a:t>
            </a:r>
            <a:endParaRPr lang="en-US" dirty="0"/>
          </a:p>
          <a:p>
            <a:r>
              <a:rPr lang="en-US" dirty="0" smtClean="0"/>
              <a:t>Free now at OU?  Free later after graduating/leaving for job? </a:t>
            </a:r>
          </a:p>
          <a:p>
            <a:r>
              <a:rPr lang="en-US" dirty="0" smtClean="0"/>
              <a:t>Are </a:t>
            </a:r>
            <a:r>
              <a:rPr lang="en-US" dirty="0"/>
              <a:t>there resources available for </a:t>
            </a:r>
            <a:r>
              <a:rPr lang="en-US" dirty="0" smtClean="0"/>
              <a:t>troubleshooting?</a:t>
            </a:r>
          </a:p>
          <a:p>
            <a:r>
              <a:rPr lang="en-US" dirty="0" smtClean="0"/>
              <a:t>Does </a:t>
            </a:r>
            <a:r>
              <a:rPr lang="en-US" dirty="0"/>
              <a:t>your advisor have a preference?</a:t>
            </a:r>
          </a:p>
          <a:p>
            <a:pPr marL="0" indent="0" algn="ctr">
              <a:buNone/>
            </a:pPr>
            <a:endParaRPr lang="en-US" sz="2800" dirty="0" smtClean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13C71A-5F8A-5C4C-B19D-A92B8ED34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8708" y="675829"/>
            <a:ext cx="9916826" cy="500289"/>
          </a:xfrm>
          <a:prstGeom prst="rect">
            <a:avLst/>
          </a:prstGeom>
        </p:spPr>
        <p:txBody>
          <a:bodyPr/>
          <a:lstStyle/>
          <a:p>
            <a:r>
              <a:rPr lang="en-US" b="1" dirty="0" smtClean="0">
                <a:solidFill>
                  <a:srgbClr val="8E1731"/>
                </a:solidFill>
              </a:rPr>
              <a:t>Step </a:t>
            </a:r>
            <a:r>
              <a:rPr lang="en-US" b="1" dirty="0" smtClean="0">
                <a:solidFill>
                  <a:srgbClr val="8E1731"/>
                </a:solidFill>
              </a:rPr>
              <a:t>4: </a:t>
            </a:r>
            <a:r>
              <a:rPr lang="en-US" b="1" dirty="0" smtClean="0">
                <a:solidFill>
                  <a:srgbClr val="8E1731"/>
                </a:solidFill>
              </a:rPr>
              <a:t>choose a tool</a:t>
            </a:r>
            <a:endParaRPr lang="en-US" b="1" dirty="0">
              <a:solidFill>
                <a:srgbClr val="8E1731"/>
              </a:solidFill>
            </a:endParaRPr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358815" y="4912304"/>
            <a:ext cx="10964713" cy="3891391"/>
          </a:xfrm>
          <a:prstGeom prst="rect">
            <a:avLst/>
          </a:prstGeom>
        </p:spPr>
        <p:txBody>
          <a:bodyPr>
            <a:normAutofit/>
          </a:bodyPr>
          <a:lstStyle>
            <a:lvl1pPr marL="257162" indent="-257162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8E1731"/>
              </a:buClr>
              <a:buFont typeface="Wingdings" panose="05000000000000000000" pitchFamily="2" charset="2"/>
              <a:buChar char="§"/>
              <a:defRPr lang="en-US" sz="3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57185" indent="-21430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lang="en-US" sz="3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08" indent="-17144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SzPct val="60000"/>
              <a:buFont typeface="Courier New" panose="02070309020205020404" pitchFamily="49" charset="0"/>
              <a:buChar char="o"/>
              <a:defRPr lang="en-US" sz="3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091" indent="-17144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lang="en-US" sz="3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42973" indent="-17144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SzPct val="35000"/>
              <a:buFont typeface="Courier New" panose="02070309020205020404" pitchFamily="49" charset="0"/>
              <a:buChar char="o"/>
              <a:defRPr lang="en-US" sz="320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 dirty="0"/>
          </a:p>
        </p:txBody>
      </p:sp>
      <p:sp>
        <p:nvSpPr>
          <p:cNvPr id="7" name="Content Placeholder 5"/>
          <p:cNvSpPr txBox="1">
            <a:spLocks/>
          </p:cNvSpPr>
          <p:nvPr/>
        </p:nvSpPr>
        <p:spPr>
          <a:xfrm>
            <a:off x="6616910" y="1979111"/>
            <a:ext cx="4806827" cy="3778657"/>
          </a:xfrm>
          <a:prstGeom prst="rect">
            <a:avLst/>
          </a:prstGeom>
        </p:spPr>
        <p:txBody>
          <a:bodyPr>
            <a:noAutofit/>
          </a:bodyPr>
          <a:lstStyle>
            <a:lvl1pPr marL="257162" indent="-257162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8E1731"/>
              </a:buClr>
              <a:buFont typeface="Wingdings" panose="05000000000000000000" pitchFamily="2" charset="2"/>
              <a:buChar char="§"/>
              <a:defRPr lang="en-US" sz="3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57185" indent="-21430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lang="en-US" sz="3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08" indent="-17144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SzPct val="60000"/>
              <a:buFont typeface="Courier New" panose="02070309020205020404" pitchFamily="49" charset="0"/>
              <a:buChar char="o"/>
              <a:defRPr lang="en-US" sz="3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091" indent="-17144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lang="en-US" sz="3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42973" indent="-17144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SzPct val="35000"/>
              <a:buFont typeface="Courier New" panose="02070309020205020404" pitchFamily="49" charset="0"/>
              <a:buChar char="o"/>
              <a:defRPr lang="en-US" sz="320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80524374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13C71A-5F8A-5C4C-B19D-A92B8ED34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8708" y="675829"/>
            <a:ext cx="9916826" cy="500289"/>
          </a:xfrm>
          <a:prstGeom prst="rect">
            <a:avLst/>
          </a:prstGeom>
        </p:spPr>
        <p:txBody>
          <a:bodyPr/>
          <a:lstStyle/>
          <a:p>
            <a:r>
              <a:rPr lang="en-US" b="1" dirty="0" smtClean="0">
                <a:solidFill>
                  <a:srgbClr val="8E1731"/>
                </a:solidFill>
              </a:rPr>
              <a:t>Step </a:t>
            </a:r>
            <a:r>
              <a:rPr lang="en-US" b="1" dirty="0" smtClean="0">
                <a:solidFill>
                  <a:srgbClr val="8E1731"/>
                </a:solidFill>
              </a:rPr>
              <a:t>4: </a:t>
            </a:r>
            <a:r>
              <a:rPr lang="en-US" b="1" dirty="0" smtClean="0">
                <a:solidFill>
                  <a:srgbClr val="8E1731"/>
                </a:solidFill>
              </a:rPr>
              <a:t>choose a tool</a:t>
            </a:r>
            <a:endParaRPr lang="en-US" b="1" dirty="0">
              <a:solidFill>
                <a:srgbClr val="8E1731"/>
              </a:solidFill>
            </a:endParaRPr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358815" y="4912304"/>
            <a:ext cx="10964713" cy="3891391"/>
          </a:xfrm>
          <a:prstGeom prst="rect">
            <a:avLst/>
          </a:prstGeom>
        </p:spPr>
        <p:txBody>
          <a:bodyPr>
            <a:normAutofit/>
          </a:bodyPr>
          <a:lstStyle>
            <a:lvl1pPr marL="257162" indent="-257162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8E1731"/>
              </a:buClr>
              <a:buFont typeface="Wingdings" panose="05000000000000000000" pitchFamily="2" charset="2"/>
              <a:buChar char="§"/>
              <a:defRPr lang="en-US" sz="3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57185" indent="-21430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lang="en-US" sz="3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08" indent="-17144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SzPct val="60000"/>
              <a:buFont typeface="Courier New" panose="02070309020205020404" pitchFamily="49" charset="0"/>
              <a:buChar char="o"/>
              <a:defRPr lang="en-US" sz="3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091" indent="-17144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lang="en-US" sz="3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42973" indent="-17144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SzPct val="35000"/>
              <a:buFont typeface="Courier New" panose="02070309020205020404" pitchFamily="49" charset="0"/>
              <a:buChar char="o"/>
              <a:defRPr lang="en-US" sz="320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 dirty="0"/>
          </a:p>
        </p:txBody>
      </p:sp>
      <p:sp>
        <p:nvSpPr>
          <p:cNvPr id="7" name="Content Placeholder 5"/>
          <p:cNvSpPr txBox="1">
            <a:spLocks/>
          </p:cNvSpPr>
          <p:nvPr/>
        </p:nvSpPr>
        <p:spPr>
          <a:xfrm>
            <a:off x="6616910" y="1979111"/>
            <a:ext cx="4806827" cy="3778657"/>
          </a:xfrm>
          <a:prstGeom prst="rect">
            <a:avLst/>
          </a:prstGeom>
        </p:spPr>
        <p:txBody>
          <a:bodyPr>
            <a:noAutofit/>
          </a:bodyPr>
          <a:lstStyle>
            <a:lvl1pPr marL="257162" indent="-257162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8E1731"/>
              </a:buClr>
              <a:buFont typeface="Wingdings" panose="05000000000000000000" pitchFamily="2" charset="2"/>
              <a:buChar char="§"/>
              <a:defRPr lang="en-US" sz="3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57185" indent="-21430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lang="en-US" sz="3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08" indent="-17144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SzPct val="60000"/>
              <a:buFont typeface="Courier New" panose="02070309020205020404" pitchFamily="49" charset="0"/>
              <a:buChar char="o"/>
              <a:defRPr lang="en-US" sz="3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091" indent="-17144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lang="en-US" sz="3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42973" indent="-17144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SzPct val="35000"/>
              <a:buFont typeface="Courier New" panose="02070309020205020404" pitchFamily="49" charset="0"/>
              <a:buChar char="o"/>
              <a:defRPr lang="en-US" sz="320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725663"/>
              </p:ext>
            </p:extLst>
          </p:nvPr>
        </p:nvGraphicFramePr>
        <p:xfrm>
          <a:off x="514927" y="1586561"/>
          <a:ext cx="10570606" cy="43296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0846">
                  <a:extLst>
                    <a:ext uri="{9D8B030D-6E8A-4147-A177-3AD203B41FA5}">
                      <a16:colId xmlns:a16="http://schemas.microsoft.com/office/drawing/2014/main" val="291484193"/>
                    </a:ext>
                  </a:extLst>
                </a:gridCol>
                <a:gridCol w="993810">
                  <a:extLst>
                    <a:ext uri="{9D8B030D-6E8A-4147-A177-3AD203B41FA5}">
                      <a16:colId xmlns:a16="http://schemas.microsoft.com/office/drawing/2014/main" val="3748488982"/>
                    </a:ext>
                  </a:extLst>
                </a:gridCol>
                <a:gridCol w="2196199">
                  <a:extLst>
                    <a:ext uri="{9D8B030D-6E8A-4147-A177-3AD203B41FA5}">
                      <a16:colId xmlns:a16="http://schemas.microsoft.com/office/drawing/2014/main" val="2965183490"/>
                    </a:ext>
                  </a:extLst>
                </a:gridCol>
                <a:gridCol w="1693718">
                  <a:extLst>
                    <a:ext uri="{9D8B030D-6E8A-4147-A177-3AD203B41FA5}">
                      <a16:colId xmlns:a16="http://schemas.microsoft.com/office/drawing/2014/main" val="4148810938"/>
                    </a:ext>
                  </a:extLst>
                </a:gridCol>
                <a:gridCol w="3656033">
                  <a:extLst>
                    <a:ext uri="{9D8B030D-6E8A-4147-A177-3AD203B41FA5}">
                      <a16:colId xmlns:a16="http://schemas.microsoft.com/office/drawing/2014/main" val="3536777237"/>
                    </a:ext>
                  </a:extLst>
                </a:gridCol>
              </a:tblGrid>
              <a:tr h="1105902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Tool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Point</a:t>
                      </a:r>
                      <a:r>
                        <a:rPr lang="en-US" sz="2400" baseline="0" dirty="0" smtClean="0"/>
                        <a:t> and click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Reproducible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Statistical analysis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Cost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9548352"/>
                  </a:ext>
                </a:extLst>
              </a:tr>
              <a:tr h="1105902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Excel / spreadsheets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Yes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No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Limited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Varies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8413931"/>
                  </a:ext>
                </a:extLst>
              </a:tr>
              <a:tr h="846285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Programming language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No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Yes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Yes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Varies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7806641"/>
                  </a:ext>
                </a:extLst>
              </a:tr>
              <a:tr h="1113119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Tableau, other point and click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Yes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Yes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Varies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Varies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53736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4415623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0"/>
          </p:nvPr>
        </p:nvSpPr>
        <p:spPr>
          <a:xfrm>
            <a:off x="150313" y="1465545"/>
            <a:ext cx="11774465" cy="465968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800" dirty="0" smtClean="0"/>
              <a:t>Short workshops (1-3 hours)</a:t>
            </a:r>
            <a:br>
              <a:rPr lang="en-US" sz="2800" dirty="0" smtClean="0"/>
            </a:br>
            <a:r>
              <a:rPr lang="en-US" sz="2800" dirty="0" smtClean="0">
                <a:hlinkClick r:id="rId2"/>
              </a:rPr>
              <a:t>https</a:t>
            </a:r>
            <a:r>
              <a:rPr lang="en-US" sz="2800" dirty="0">
                <a:hlinkClick r:id="rId2"/>
              </a:rPr>
              <a:t>://</a:t>
            </a:r>
            <a:r>
              <a:rPr lang="en-US" sz="2800" dirty="0" smtClean="0">
                <a:hlinkClick r:id="rId2"/>
              </a:rPr>
              <a:t>libraries.ou.edu/events</a:t>
            </a:r>
            <a:r>
              <a:rPr lang="en-US" sz="2800" dirty="0" smtClean="0"/>
              <a:t> </a:t>
            </a:r>
          </a:p>
          <a:p>
            <a:pPr marL="0" indent="0" algn="ctr">
              <a:buNone/>
            </a:pPr>
            <a:r>
              <a:rPr lang="en-US" sz="2800" dirty="0" smtClean="0"/>
              <a:t>Data and Software Carpentries workshops </a:t>
            </a:r>
            <a:r>
              <a:rPr lang="en-US" sz="2800" dirty="0" smtClean="0"/>
              <a:t>(now online in half-days)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smtClean="0">
                <a:hlinkClick r:id="rId3"/>
              </a:rPr>
              <a:t>https</a:t>
            </a:r>
            <a:r>
              <a:rPr lang="en-US" sz="2800" dirty="0">
                <a:hlinkClick r:id="rId3"/>
              </a:rPr>
              <a:t>://</a:t>
            </a:r>
            <a:r>
              <a:rPr lang="en-US" sz="2800" dirty="0" smtClean="0">
                <a:hlinkClick r:id="rId3"/>
              </a:rPr>
              <a:t>libraries.ou.edu/carpentries</a:t>
            </a:r>
            <a:endParaRPr lang="en-US" sz="2800" dirty="0"/>
          </a:p>
          <a:p>
            <a:pPr marL="0" indent="0" algn="ctr">
              <a:buNone/>
            </a:pPr>
            <a:r>
              <a:rPr lang="en-US" sz="2800" dirty="0" smtClean="0"/>
              <a:t>Information Specialists</a:t>
            </a:r>
            <a:br>
              <a:rPr lang="en-US" sz="2800" dirty="0" smtClean="0"/>
            </a:br>
            <a:r>
              <a:rPr lang="en-US" sz="2800" dirty="0" smtClean="0">
                <a:hlinkClick r:id="rId4"/>
              </a:rPr>
              <a:t>https://libraries.ou.edu/davis</a:t>
            </a:r>
            <a:endParaRPr lang="en-US" sz="2800" dirty="0" smtClean="0"/>
          </a:p>
          <a:p>
            <a:endParaRPr lang="en-US" sz="2800" dirty="0" smtClean="0"/>
          </a:p>
          <a:p>
            <a:pPr marL="0" indent="0" algn="ctr">
              <a:buNone/>
            </a:pPr>
            <a:r>
              <a:rPr lang="en-US" sz="2800" dirty="0" smtClean="0"/>
              <a:t>Read </a:t>
            </a:r>
            <a:r>
              <a:rPr lang="en-US" sz="2800" dirty="0" err="1"/>
              <a:t>Tufte’s</a:t>
            </a:r>
            <a:r>
              <a:rPr lang="en-US" sz="2800" dirty="0"/>
              <a:t> </a:t>
            </a:r>
            <a:r>
              <a:rPr lang="en-US" sz="2800" i="1" dirty="0"/>
              <a:t>The Visual Display of Quantitative </a:t>
            </a:r>
            <a:r>
              <a:rPr lang="en-US" sz="2800" i="1" dirty="0" smtClean="0"/>
              <a:t>Information</a:t>
            </a:r>
            <a:br>
              <a:rPr lang="en-US" sz="2800" i="1" dirty="0" smtClean="0"/>
            </a:br>
            <a:r>
              <a:rPr lang="en-US" sz="2800" dirty="0" smtClean="0"/>
              <a:t>on </a:t>
            </a:r>
            <a:r>
              <a:rPr lang="en-US" sz="2800" dirty="0"/>
              <a:t>Reserves at Circulation Desk (4 hour checkout</a:t>
            </a:r>
            <a:r>
              <a:rPr lang="en-US" sz="2800" dirty="0" smtClean="0"/>
              <a:t>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13C71A-5F8A-5C4C-B19D-A92B8ED34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8708" y="675829"/>
            <a:ext cx="9916826" cy="500289"/>
          </a:xfrm>
          <a:prstGeom prst="rect">
            <a:avLst/>
          </a:prstGeom>
        </p:spPr>
        <p:txBody>
          <a:bodyPr/>
          <a:lstStyle/>
          <a:p>
            <a:r>
              <a:rPr lang="en-US" b="1" dirty="0" smtClean="0">
                <a:solidFill>
                  <a:srgbClr val="8E1731"/>
                </a:solidFill>
              </a:rPr>
              <a:t>Step </a:t>
            </a:r>
            <a:r>
              <a:rPr lang="en-US" b="1" dirty="0" smtClean="0">
                <a:solidFill>
                  <a:srgbClr val="8E1731"/>
                </a:solidFill>
              </a:rPr>
              <a:t>5: </a:t>
            </a:r>
            <a:r>
              <a:rPr lang="en-US" b="1" dirty="0" smtClean="0">
                <a:solidFill>
                  <a:srgbClr val="8E1731"/>
                </a:solidFill>
              </a:rPr>
              <a:t>get help and learn more</a:t>
            </a:r>
            <a:endParaRPr lang="en-US" b="1" dirty="0">
              <a:solidFill>
                <a:srgbClr val="8E1731"/>
              </a:solidFill>
            </a:endParaRPr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358815" y="4912304"/>
            <a:ext cx="10964713" cy="3891391"/>
          </a:xfrm>
          <a:prstGeom prst="rect">
            <a:avLst/>
          </a:prstGeom>
        </p:spPr>
        <p:txBody>
          <a:bodyPr>
            <a:normAutofit/>
          </a:bodyPr>
          <a:lstStyle>
            <a:lvl1pPr marL="257162" indent="-257162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8E1731"/>
              </a:buClr>
              <a:buFont typeface="Wingdings" panose="05000000000000000000" pitchFamily="2" charset="2"/>
              <a:buChar char="§"/>
              <a:defRPr lang="en-US" sz="3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57185" indent="-21430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lang="en-US" sz="3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08" indent="-17144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SzPct val="60000"/>
              <a:buFont typeface="Courier New" panose="02070309020205020404" pitchFamily="49" charset="0"/>
              <a:buChar char="o"/>
              <a:defRPr lang="en-US" sz="3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091" indent="-17144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lang="en-US" sz="3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42973" indent="-17144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SzPct val="35000"/>
              <a:buFont typeface="Courier New" panose="02070309020205020404" pitchFamily="49" charset="0"/>
              <a:buChar char="o"/>
              <a:defRPr lang="en-US" sz="320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 dirty="0"/>
          </a:p>
        </p:txBody>
      </p:sp>
      <p:sp>
        <p:nvSpPr>
          <p:cNvPr id="7" name="Content Placeholder 5"/>
          <p:cNvSpPr txBox="1">
            <a:spLocks/>
          </p:cNvSpPr>
          <p:nvPr/>
        </p:nvSpPr>
        <p:spPr>
          <a:xfrm>
            <a:off x="6616910" y="1979111"/>
            <a:ext cx="4806827" cy="3778657"/>
          </a:xfrm>
          <a:prstGeom prst="rect">
            <a:avLst/>
          </a:prstGeom>
        </p:spPr>
        <p:txBody>
          <a:bodyPr>
            <a:noAutofit/>
          </a:bodyPr>
          <a:lstStyle>
            <a:lvl1pPr marL="257162" indent="-257162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8E1731"/>
              </a:buClr>
              <a:buFont typeface="Wingdings" panose="05000000000000000000" pitchFamily="2" charset="2"/>
              <a:buChar char="§"/>
              <a:defRPr lang="en-US" sz="3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57185" indent="-21430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lang="en-US" sz="3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08" indent="-17144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SzPct val="60000"/>
              <a:buFont typeface="Courier New" panose="02070309020205020404" pitchFamily="49" charset="0"/>
              <a:buChar char="o"/>
              <a:defRPr lang="en-US" sz="3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091" indent="-17144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lang="en-US" sz="3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42973" indent="-17144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SzPct val="35000"/>
              <a:buFont typeface="Courier New" panose="02070309020205020404" pitchFamily="49" charset="0"/>
              <a:buChar char="o"/>
              <a:defRPr lang="en-US" sz="320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07697756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Survey link: 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https://ou.libwizard.com/f/datasurvey</a:t>
            </a:r>
            <a:r>
              <a:rPr lang="en-US" dirty="0" smtClean="0"/>
              <a:t> </a:t>
            </a:r>
            <a:endParaRPr lang="en-US" dirty="0" smtClean="0"/>
          </a:p>
          <a:p>
            <a:r>
              <a:rPr lang="en-US" dirty="0" smtClean="0"/>
              <a:t>Workshop topic: Custom Workshop</a:t>
            </a:r>
          </a:p>
          <a:p>
            <a:r>
              <a:rPr lang="en-US" dirty="0" smtClean="0"/>
              <a:t>Data-driven Visualizations with Tools (75 min)</a:t>
            </a:r>
          </a:p>
          <a:p>
            <a:r>
              <a:rPr lang="en-US" dirty="0" smtClean="0"/>
              <a:t>Workshop date: </a:t>
            </a:r>
            <a:fld id="{DC282969-C8BF-4EBF-812F-FF7661414B35}" type="datetime4">
              <a:rPr lang="en-US" smtClean="0"/>
              <a:t>October 5, 2020</a:t>
            </a:fld>
            <a:endParaRPr lang="en-US" dirty="0" smtClean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E4C4D20-498A-0B4C-B3DF-B1E363085A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8708" y="675829"/>
            <a:ext cx="10042087" cy="500289"/>
          </a:xfrm>
          <a:prstGeom prst="rect">
            <a:avLst/>
          </a:prstGeom>
        </p:spPr>
        <p:txBody>
          <a:bodyPr/>
          <a:lstStyle/>
          <a:p>
            <a:r>
              <a:rPr lang="en-US" b="1" dirty="0" smtClean="0">
                <a:solidFill>
                  <a:srgbClr val="8E1731"/>
                </a:solidFill>
              </a:rPr>
              <a:t>Please take 3 min to help us improve</a:t>
            </a:r>
            <a:endParaRPr lang="en-US" b="1" dirty="0">
              <a:solidFill>
                <a:srgbClr val="8E173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1801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1600201"/>
            <a:ext cx="4588701" cy="4123702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2"/>
                </a:solidFill>
              </a:rPr>
              <a:t>Two</a:t>
            </a:r>
          </a:p>
          <a:p>
            <a:r>
              <a:rPr lang="en-US" dirty="0" smtClean="0">
                <a:solidFill>
                  <a:schemeClr val="bg2"/>
                </a:solidFill>
              </a:rPr>
              <a:t>Several, or more than several?</a:t>
            </a:r>
          </a:p>
          <a:p>
            <a:r>
              <a:rPr lang="en-US" dirty="0" smtClean="0"/>
              <a:t>Let’s say “several”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FFB4824-2F2C-0B4E-8B65-C35C93FB68FF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b="1" dirty="0" smtClean="0">
                <a:solidFill>
                  <a:srgbClr val="8E1731"/>
                </a:solidFill>
              </a:rPr>
              <a:t>Step 1: how many data points?</a:t>
            </a:r>
            <a:endParaRPr lang="en-US" b="1" dirty="0">
              <a:solidFill>
                <a:srgbClr val="8E1731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6125226" y="1690688"/>
          <a:ext cx="5457174" cy="37330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28587">
                  <a:extLst>
                    <a:ext uri="{9D8B030D-6E8A-4147-A177-3AD203B41FA5}">
                      <a16:colId xmlns:a16="http://schemas.microsoft.com/office/drawing/2014/main" val="1034107027"/>
                    </a:ext>
                  </a:extLst>
                </a:gridCol>
                <a:gridCol w="2728587">
                  <a:extLst>
                    <a:ext uri="{9D8B030D-6E8A-4147-A177-3AD203B41FA5}">
                      <a16:colId xmlns:a16="http://schemas.microsoft.com/office/drawing/2014/main" val="1599097950"/>
                    </a:ext>
                  </a:extLst>
                </a:gridCol>
              </a:tblGrid>
              <a:tr h="1244361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Place</a:t>
                      </a:r>
                      <a:endParaRPr lang="en-US" sz="3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Population</a:t>
                      </a:r>
                      <a:endParaRPr lang="en-US" sz="3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98442078"/>
                  </a:ext>
                </a:extLst>
              </a:tr>
              <a:tr h="1244361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Norman, OK, USA</a:t>
                      </a:r>
                      <a:endParaRPr lang="en-US" sz="3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122,843</a:t>
                      </a:r>
                      <a:endParaRPr lang="en-US" sz="3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90726626"/>
                  </a:ext>
                </a:extLst>
              </a:tr>
              <a:tr h="1244361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Stillwater, OK, USA</a:t>
                      </a:r>
                      <a:endParaRPr lang="en-US" sz="3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49,829</a:t>
                      </a:r>
                      <a:endParaRPr lang="en-US" sz="3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99276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460064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1600201"/>
            <a:ext cx="4588701" cy="4123702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2"/>
                </a:solidFill>
              </a:rPr>
              <a:t>Two</a:t>
            </a:r>
          </a:p>
          <a:p>
            <a:r>
              <a:rPr lang="en-US" dirty="0" smtClean="0">
                <a:solidFill>
                  <a:schemeClr val="bg2"/>
                </a:solidFill>
              </a:rPr>
              <a:t>Several, or more than several?</a:t>
            </a:r>
          </a:p>
          <a:p>
            <a:r>
              <a:rPr lang="en-US" dirty="0" smtClean="0">
                <a:solidFill>
                  <a:schemeClr val="bg2"/>
                </a:solidFill>
              </a:rPr>
              <a:t>Let’s say “several”</a:t>
            </a:r>
          </a:p>
          <a:p>
            <a:r>
              <a:rPr lang="en-US" dirty="0" smtClean="0"/>
              <a:t>Write a sentence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FFB4824-2F2C-0B4E-8B65-C35C93FB68FF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b="1" dirty="0" smtClean="0">
                <a:solidFill>
                  <a:srgbClr val="8E1731"/>
                </a:solidFill>
              </a:rPr>
              <a:t>Step 1: how many data points?</a:t>
            </a:r>
            <a:endParaRPr lang="en-US" b="1" dirty="0">
              <a:solidFill>
                <a:srgbClr val="8E1731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6125226" y="1690688"/>
          <a:ext cx="5457174" cy="37330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28587">
                  <a:extLst>
                    <a:ext uri="{9D8B030D-6E8A-4147-A177-3AD203B41FA5}">
                      <a16:colId xmlns:a16="http://schemas.microsoft.com/office/drawing/2014/main" val="1034107027"/>
                    </a:ext>
                  </a:extLst>
                </a:gridCol>
                <a:gridCol w="2728587">
                  <a:extLst>
                    <a:ext uri="{9D8B030D-6E8A-4147-A177-3AD203B41FA5}">
                      <a16:colId xmlns:a16="http://schemas.microsoft.com/office/drawing/2014/main" val="1599097950"/>
                    </a:ext>
                  </a:extLst>
                </a:gridCol>
              </a:tblGrid>
              <a:tr h="1244361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Place</a:t>
                      </a:r>
                      <a:endParaRPr lang="en-US" sz="3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Population</a:t>
                      </a:r>
                      <a:endParaRPr lang="en-US" sz="3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98442078"/>
                  </a:ext>
                </a:extLst>
              </a:tr>
              <a:tr h="1244361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Norman, OK, USA</a:t>
                      </a:r>
                      <a:endParaRPr lang="en-US" sz="3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122,843</a:t>
                      </a:r>
                      <a:endParaRPr lang="en-US" sz="3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90726626"/>
                  </a:ext>
                </a:extLst>
              </a:tr>
              <a:tr h="1244361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Stillwater, OK, USA</a:t>
                      </a:r>
                      <a:endParaRPr lang="en-US" sz="3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49,829</a:t>
                      </a:r>
                      <a:endParaRPr lang="en-US" sz="3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99276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00829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1600201"/>
            <a:ext cx="4588701" cy="4123702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2"/>
                </a:solidFill>
              </a:rPr>
              <a:t>Two</a:t>
            </a:r>
          </a:p>
          <a:p>
            <a:r>
              <a:rPr lang="en-US" dirty="0" smtClean="0">
                <a:solidFill>
                  <a:schemeClr val="bg2"/>
                </a:solidFill>
              </a:rPr>
              <a:t>Several, or more than several?</a:t>
            </a:r>
          </a:p>
          <a:p>
            <a:r>
              <a:rPr lang="en-US" dirty="0" smtClean="0">
                <a:solidFill>
                  <a:schemeClr val="bg2"/>
                </a:solidFill>
              </a:rPr>
              <a:t>Let’s say “several”</a:t>
            </a:r>
          </a:p>
          <a:p>
            <a:r>
              <a:rPr lang="en-US" dirty="0" smtClean="0">
                <a:solidFill>
                  <a:schemeClr val="bg2"/>
                </a:solidFill>
              </a:rPr>
              <a:t>Write a sentence</a:t>
            </a:r>
          </a:p>
          <a:p>
            <a:r>
              <a:rPr lang="en-US" dirty="0" smtClean="0"/>
              <a:t>Check with your colleagues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FFB4824-2F2C-0B4E-8B65-C35C93FB68FF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b="1" dirty="0" smtClean="0">
                <a:solidFill>
                  <a:srgbClr val="8E1731"/>
                </a:solidFill>
              </a:rPr>
              <a:t>Step 1: how many data points?</a:t>
            </a:r>
            <a:endParaRPr lang="en-US" b="1" dirty="0">
              <a:solidFill>
                <a:srgbClr val="8E1731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6125226" y="1690688"/>
          <a:ext cx="5457174" cy="37330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28587">
                  <a:extLst>
                    <a:ext uri="{9D8B030D-6E8A-4147-A177-3AD203B41FA5}">
                      <a16:colId xmlns:a16="http://schemas.microsoft.com/office/drawing/2014/main" val="1034107027"/>
                    </a:ext>
                  </a:extLst>
                </a:gridCol>
                <a:gridCol w="2728587">
                  <a:extLst>
                    <a:ext uri="{9D8B030D-6E8A-4147-A177-3AD203B41FA5}">
                      <a16:colId xmlns:a16="http://schemas.microsoft.com/office/drawing/2014/main" val="1599097950"/>
                    </a:ext>
                  </a:extLst>
                </a:gridCol>
              </a:tblGrid>
              <a:tr h="1244361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Place</a:t>
                      </a:r>
                      <a:endParaRPr lang="en-US" sz="3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Population</a:t>
                      </a:r>
                      <a:endParaRPr lang="en-US" sz="3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98442078"/>
                  </a:ext>
                </a:extLst>
              </a:tr>
              <a:tr h="1244361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Norman, OK, USA</a:t>
                      </a:r>
                      <a:endParaRPr lang="en-US" sz="3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122,843</a:t>
                      </a:r>
                      <a:endParaRPr lang="en-US" sz="3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90726626"/>
                  </a:ext>
                </a:extLst>
              </a:tr>
              <a:tr h="1244361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Stillwater, OK, USA</a:t>
                      </a:r>
                      <a:endParaRPr lang="en-US" sz="3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49,829</a:t>
                      </a:r>
                      <a:endParaRPr lang="en-US" sz="3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99276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99772325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UL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831617"/>
      </a:accent1>
      <a:accent2>
        <a:srgbClr val="2E8CC4"/>
      </a:accent2>
      <a:accent3>
        <a:srgbClr val="A5A5A5"/>
      </a:accent3>
      <a:accent4>
        <a:srgbClr val="FFC000"/>
      </a:accent4>
      <a:accent5>
        <a:srgbClr val="95C795"/>
      </a:accent5>
      <a:accent6>
        <a:srgbClr val="CDCCCC"/>
      </a:accent6>
      <a:hlink>
        <a:srgbClr val="0563C1"/>
      </a:hlink>
      <a:folHlink>
        <a:srgbClr val="8C1933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1794</TotalTime>
  <Words>1576</Words>
  <Application>Microsoft Office PowerPoint</Application>
  <PresentationFormat>Widescreen</PresentationFormat>
  <Paragraphs>284</Paragraphs>
  <Slides>64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70" baseType="lpstr">
      <vt:lpstr>Arial</vt:lpstr>
      <vt:lpstr>Calibri</vt:lpstr>
      <vt:lpstr>Courier New</vt:lpstr>
      <vt:lpstr>Helvetica</vt:lpstr>
      <vt:lpstr>Wingdings</vt:lpstr>
      <vt:lpstr>Custom Design</vt:lpstr>
      <vt:lpstr>PowerPoint Presentation</vt:lpstr>
      <vt:lpstr>Goals for today</vt:lpstr>
      <vt:lpstr>Get started</vt:lpstr>
      <vt:lpstr>First, choose your visualization</vt:lpstr>
      <vt:lpstr>So, what’s your data?</vt:lpstr>
      <vt:lpstr>Step 1: how many data points?</vt:lpstr>
      <vt:lpstr>Step 1: how many data points?</vt:lpstr>
      <vt:lpstr>Step 1: how many data points?</vt:lpstr>
      <vt:lpstr>Step 1: how many data points?</vt:lpstr>
      <vt:lpstr>Another example with a larger dataset</vt:lpstr>
      <vt:lpstr>Another example with a larger dataset</vt:lpstr>
      <vt:lpstr>Another example with a larger dataset</vt:lpstr>
      <vt:lpstr>Another example with a larger dataset</vt:lpstr>
      <vt:lpstr>Another example with a larger dataset</vt:lpstr>
      <vt:lpstr>Another example with a larger dataset</vt:lpstr>
      <vt:lpstr>Another example with a larger dataset</vt:lpstr>
      <vt:lpstr>What if our question includes the groups?</vt:lpstr>
      <vt:lpstr>What about our grouping variables?</vt:lpstr>
      <vt:lpstr>What if our question includes the groups?</vt:lpstr>
      <vt:lpstr>What if our question includes the groups?</vt:lpstr>
      <vt:lpstr>What about our grouping variables?</vt:lpstr>
      <vt:lpstr>What about our grouping variables?</vt:lpstr>
      <vt:lpstr>What about our grouping variables?</vt:lpstr>
      <vt:lpstr>What about our grouping variables?</vt:lpstr>
      <vt:lpstr>What about our grouping variables?</vt:lpstr>
      <vt:lpstr>What if our question includes the groups?</vt:lpstr>
      <vt:lpstr>What if our question includes the groups?</vt:lpstr>
      <vt:lpstr>What if our question includes the groups?</vt:lpstr>
      <vt:lpstr>Step 1 summary</vt:lpstr>
      <vt:lpstr>Step 2: effective visuals</vt:lpstr>
      <vt:lpstr>Step 2: effective visuals</vt:lpstr>
      <vt:lpstr>Step 2: effective visuals</vt:lpstr>
      <vt:lpstr>Step 2: effective visuals</vt:lpstr>
      <vt:lpstr>Step 2: effective visuals</vt:lpstr>
      <vt:lpstr>Step 2: effective visuals</vt:lpstr>
      <vt:lpstr>Step 2: effective visuals</vt:lpstr>
      <vt:lpstr>Step 2: effective visuals</vt:lpstr>
      <vt:lpstr>Step 2: effective visuals</vt:lpstr>
      <vt:lpstr>What is effective about this?  What is not?</vt:lpstr>
      <vt:lpstr>What is effective about this?  What is not?</vt:lpstr>
      <vt:lpstr>What improvements can we make?</vt:lpstr>
      <vt:lpstr>What else could we improve?</vt:lpstr>
      <vt:lpstr>Step 2 summary</vt:lpstr>
      <vt:lpstr>Step 3: clear visuals</vt:lpstr>
      <vt:lpstr>Step 3: clear visuals</vt:lpstr>
      <vt:lpstr>Step 3: clear visuals</vt:lpstr>
      <vt:lpstr>Step 3: clear visuals</vt:lpstr>
      <vt:lpstr>Step 3: clear visuals</vt:lpstr>
      <vt:lpstr>Step 3: clear visuals</vt:lpstr>
      <vt:lpstr>Step 3: clear visuals</vt:lpstr>
      <vt:lpstr>Step 3: clear visuals</vt:lpstr>
      <vt:lpstr>Step 3: clear visuals</vt:lpstr>
      <vt:lpstr>Step 3: clear visuals</vt:lpstr>
      <vt:lpstr>Step 3: clear visuals</vt:lpstr>
      <vt:lpstr>Step 3: clear visuals</vt:lpstr>
      <vt:lpstr>What is clear or misleading about this?</vt:lpstr>
      <vt:lpstr>What is clear or misleading about this?</vt:lpstr>
      <vt:lpstr>What improvements can we make?</vt:lpstr>
      <vt:lpstr>What else could we improve?</vt:lpstr>
      <vt:lpstr>Step 3 summary</vt:lpstr>
      <vt:lpstr>Step 4: choose a tool</vt:lpstr>
      <vt:lpstr>Step 4: choose a tool</vt:lpstr>
      <vt:lpstr>Step 5: get help and learn more</vt:lpstr>
      <vt:lpstr>Please take 3 min to help us improve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Barney, Sarah C.</dc:creator>
  <cp:lastModifiedBy>Curry, Claire M.</cp:lastModifiedBy>
  <cp:revision>117</cp:revision>
  <cp:lastPrinted>2018-08-14T18:03:12Z</cp:lastPrinted>
  <dcterms:created xsi:type="dcterms:W3CDTF">2018-06-15T17:19:10Z</dcterms:created>
  <dcterms:modified xsi:type="dcterms:W3CDTF">2020-10-05T20:24:35Z</dcterms:modified>
</cp:coreProperties>
</file>